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76"/>
  </p:notesMasterIdLst>
  <p:handoutMasterIdLst>
    <p:handoutMasterId r:id="rId77"/>
  </p:handoutMasterIdLst>
  <p:sldIdLst>
    <p:sldId id="256" r:id="rId5"/>
    <p:sldId id="257" r:id="rId6"/>
    <p:sldId id="259" r:id="rId7"/>
    <p:sldId id="262" r:id="rId8"/>
    <p:sldId id="261" r:id="rId9"/>
    <p:sldId id="263" r:id="rId10"/>
    <p:sldId id="267" r:id="rId11"/>
    <p:sldId id="264" r:id="rId12"/>
    <p:sldId id="310" r:id="rId13"/>
    <p:sldId id="268" r:id="rId14"/>
    <p:sldId id="266" r:id="rId15"/>
    <p:sldId id="273" r:id="rId16"/>
    <p:sldId id="314" r:id="rId17"/>
    <p:sldId id="270" r:id="rId18"/>
    <p:sldId id="271" r:id="rId19"/>
    <p:sldId id="269" r:id="rId20"/>
    <p:sldId id="315" r:id="rId21"/>
    <p:sldId id="272" r:id="rId22"/>
    <p:sldId id="274" r:id="rId23"/>
    <p:sldId id="276" r:id="rId24"/>
    <p:sldId id="275" r:id="rId25"/>
    <p:sldId id="277" r:id="rId26"/>
    <p:sldId id="320" r:id="rId27"/>
    <p:sldId id="278" r:id="rId28"/>
    <p:sldId id="279" r:id="rId29"/>
    <p:sldId id="318" r:id="rId30"/>
    <p:sldId id="316" r:id="rId31"/>
    <p:sldId id="317" r:id="rId32"/>
    <p:sldId id="280" r:id="rId33"/>
    <p:sldId id="281" r:id="rId34"/>
    <p:sldId id="319" r:id="rId35"/>
    <p:sldId id="282" r:id="rId36"/>
    <p:sldId id="284" r:id="rId37"/>
    <p:sldId id="285" r:id="rId38"/>
    <p:sldId id="286" r:id="rId39"/>
    <p:sldId id="283" r:id="rId40"/>
    <p:sldId id="287" r:id="rId41"/>
    <p:sldId id="288" r:id="rId42"/>
    <p:sldId id="290" r:id="rId43"/>
    <p:sldId id="312" r:id="rId44"/>
    <p:sldId id="291" r:id="rId45"/>
    <p:sldId id="289" r:id="rId46"/>
    <p:sldId id="313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29" r:id="rId56"/>
    <p:sldId id="300" r:id="rId57"/>
    <p:sldId id="321" r:id="rId58"/>
    <p:sldId id="301" r:id="rId59"/>
    <p:sldId id="322" r:id="rId60"/>
    <p:sldId id="323" r:id="rId61"/>
    <p:sldId id="324" r:id="rId62"/>
    <p:sldId id="302" r:id="rId63"/>
    <p:sldId id="306" r:id="rId64"/>
    <p:sldId id="304" r:id="rId65"/>
    <p:sldId id="303" r:id="rId66"/>
    <p:sldId id="305" r:id="rId67"/>
    <p:sldId id="325" r:id="rId68"/>
    <p:sldId id="307" r:id="rId69"/>
    <p:sldId id="308" r:id="rId70"/>
    <p:sldId id="326" r:id="rId71"/>
    <p:sldId id="328" r:id="rId72"/>
    <p:sldId id="327" r:id="rId73"/>
    <p:sldId id="260" r:id="rId74"/>
    <p:sldId id="309" r:id="rId7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6DC0"/>
    <a:srgbClr val="B2C891"/>
    <a:srgbClr val="F2EEDB"/>
    <a:srgbClr val="289728"/>
    <a:srgbClr val="D1DEE9"/>
    <a:srgbClr val="6CABE7"/>
    <a:srgbClr val="BCC2D5"/>
    <a:srgbClr val="CBD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64"/>
  </p:normalViewPr>
  <p:slideViewPr>
    <p:cSldViewPr snapToGrid="0">
      <p:cViewPr varScale="1">
        <p:scale>
          <a:sx n="111" d="100"/>
          <a:sy n="111" d="100"/>
        </p:scale>
        <p:origin x="-1602" y="-78"/>
      </p:cViewPr>
      <p:guideLst>
        <p:guide orient="horz" pos="1008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939E1E9-37B4-4AC8-93CD-3EFFAABD9393}" type="datetimeFigureOut">
              <a:rPr lang="en-US"/>
              <a:pPr>
                <a:defRPr/>
              </a:pPr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E99DDCDD-9436-4877-AB92-5CE825294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95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98362D2-0621-48BA-94D8-6C056F3B2274}" type="datetimeFigureOut">
              <a:rPr lang="en-US"/>
              <a:pPr>
                <a:defRPr/>
              </a:pPr>
              <a:t>9/20/2018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E6B562E-691A-4F85-BF8A-971698A57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025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FIRES Trial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6B562E-691A-4F85-BF8A-971698A57E7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Mesenchyml</a:t>
            </a:r>
            <a:r>
              <a:rPr lang="en-US" dirty="0" smtClean="0"/>
              <a:t> = sarcomas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6B562E-691A-4F85-BF8A-971698A57E7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3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GOG 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6B562E-691A-4F85-BF8A-971698A57E7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96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 11-26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6B562E-691A-4F85-BF8A-971698A57E7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3"/>
          <p:cNvSpPr>
            <a:spLocks noChangeArrowheads="1"/>
          </p:cNvSpPr>
          <p:nvPr userDrawn="1"/>
        </p:nvSpPr>
        <p:spPr bwMode="auto">
          <a:xfrm>
            <a:off x="0" y="1441450"/>
            <a:ext cx="9144000" cy="5416550"/>
          </a:xfrm>
          <a:prstGeom prst="rect">
            <a:avLst/>
          </a:prstGeom>
          <a:solidFill>
            <a:srgbClr val="296D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7" rIns="91437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90525"/>
            <a:ext cx="3514725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3557" y="4332630"/>
            <a:ext cx="7772400" cy="1362075"/>
          </a:xfrm>
        </p:spPr>
        <p:txBody>
          <a:bodyPr anchor="t"/>
          <a:lstStyle>
            <a:lvl1pPr algn="l">
              <a:defRPr sz="36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43557" y="3062683"/>
            <a:ext cx="7772400" cy="117076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033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1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9238" y="1600200"/>
            <a:ext cx="4173537" cy="45541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175" y="1600200"/>
            <a:ext cx="4173538" cy="45541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5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249238" y="425450"/>
            <a:ext cx="8534400" cy="5937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84" y="4800600"/>
            <a:ext cx="7003904" cy="566738"/>
          </a:xfrm>
        </p:spPr>
        <p:txBody>
          <a:bodyPr anchor="b"/>
          <a:lstStyle>
            <a:lvl1pPr algn="l">
              <a:defRPr sz="18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9637" y="1448285"/>
            <a:ext cx="6989051" cy="327929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7358" y="5367338"/>
            <a:ext cx="7011330" cy="804862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94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249238" y="425450"/>
            <a:ext cx="8534400" cy="5937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448284"/>
            <a:ext cx="9144000" cy="480533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602975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ChangeArrowheads="1"/>
          </p:cNvSpPr>
          <p:nvPr userDrawn="1"/>
        </p:nvSpPr>
        <p:spPr bwMode="auto">
          <a:xfrm>
            <a:off x="0" y="990600"/>
            <a:ext cx="9144000" cy="255588"/>
          </a:xfrm>
          <a:prstGeom prst="rect">
            <a:avLst/>
          </a:prstGeom>
          <a:solidFill>
            <a:srgbClr val="296D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7" rIns="91437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smtClean="0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49238" y="425450"/>
            <a:ext cx="85344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1600200"/>
            <a:ext cx="8499475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335713"/>
            <a:ext cx="20669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6" r:id="rId2"/>
    <p:sldLayoutId id="2147483917" r:id="rId3"/>
    <p:sldLayoutId id="2147483919" r:id="rId4"/>
    <p:sldLayoutId id="2147483920" r:id="rId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3"/>
          <p:cNvSpPr>
            <a:spLocks noGrp="1"/>
          </p:cNvSpPr>
          <p:nvPr>
            <p:ph type="title"/>
          </p:nvPr>
        </p:nvSpPr>
        <p:spPr>
          <a:xfrm>
            <a:off x="274638" y="3243263"/>
            <a:ext cx="8529637" cy="1362075"/>
          </a:xfrm>
        </p:spPr>
        <p:txBody>
          <a:bodyPr/>
          <a:lstStyle/>
          <a:p>
            <a:r>
              <a:rPr lang="en-US" altLang="en-US" cap="none" smtClean="0"/>
              <a:t>The Role of Radiation in the Management of Gynecologic Cancers</a:t>
            </a:r>
            <a:br>
              <a:rPr lang="en-US" altLang="en-US" cap="none" smtClean="0"/>
            </a:br>
            <a:r>
              <a:rPr lang="en-US" altLang="en-US" cap="none" smtClean="0"/>
              <a:t/>
            </a:r>
            <a:br>
              <a:rPr lang="en-US" altLang="en-US" cap="none" smtClean="0"/>
            </a:br>
            <a:r>
              <a:rPr lang="en-US" altLang="en-US" sz="2400" cap="none" smtClean="0"/>
              <a:t>Scott Glaser, MD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</a:t>
            </a:r>
            <a:r>
              <a:rPr lang="en-US" dirty="0" smtClean="0"/>
              <a:t>Cancer – Stage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reduce this risk?</a:t>
            </a:r>
          </a:p>
          <a:p>
            <a:pPr lvl="1"/>
            <a:r>
              <a:rPr lang="en-US" dirty="0" err="1" smtClean="0"/>
              <a:t>Portec</a:t>
            </a:r>
            <a:r>
              <a:rPr lang="en-US" dirty="0" smtClean="0"/>
              <a:t> 1</a:t>
            </a:r>
          </a:p>
          <a:p>
            <a:pPr lvl="1"/>
            <a:r>
              <a:rPr lang="en-US" dirty="0" smtClean="0"/>
              <a:t>GOG 99</a:t>
            </a:r>
          </a:p>
          <a:p>
            <a:pPr lvl="1"/>
            <a:r>
              <a:rPr lang="en-US" dirty="0" err="1" smtClean="0"/>
              <a:t>Portec</a:t>
            </a:r>
            <a:r>
              <a:rPr lang="en-US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</a:t>
            </a:r>
            <a:r>
              <a:rPr lang="en-US" dirty="0" smtClean="0"/>
              <a:t>Cancer – Stage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39" y="1600200"/>
            <a:ext cx="6929228" cy="4578350"/>
          </a:xfrm>
        </p:spPr>
        <p:txBody>
          <a:bodyPr/>
          <a:lstStyle/>
          <a:p>
            <a:r>
              <a:rPr lang="en-US" dirty="0" smtClean="0"/>
              <a:t>What predicts for </a:t>
            </a:r>
            <a:r>
              <a:rPr lang="en-US" dirty="0" err="1" smtClean="0"/>
              <a:t>locoregional</a:t>
            </a:r>
            <a:r>
              <a:rPr lang="en-US" dirty="0" smtClean="0"/>
              <a:t> recurrence?</a:t>
            </a:r>
          </a:p>
          <a:p>
            <a:pPr lvl="1"/>
            <a:r>
              <a:rPr lang="en-US" b="1" u="sng" dirty="0" smtClean="0"/>
              <a:t>GOG 99 </a:t>
            </a:r>
            <a:r>
              <a:rPr lang="en-US" dirty="0" smtClean="0"/>
              <a:t>(had LN dissection)</a:t>
            </a:r>
          </a:p>
          <a:p>
            <a:pPr lvl="2"/>
            <a:r>
              <a:rPr lang="en-US" dirty="0" smtClean="0"/>
              <a:t>Outer 1/3 </a:t>
            </a:r>
            <a:r>
              <a:rPr lang="en-US" dirty="0" err="1" smtClean="0"/>
              <a:t>myometrial</a:t>
            </a:r>
            <a:r>
              <a:rPr lang="en-US" dirty="0" smtClean="0"/>
              <a:t> invasion</a:t>
            </a:r>
          </a:p>
          <a:p>
            <a:pPr lvl="2"/>
            <a:r>
              <a:rPr lang="en-US" dirty="0" smtClean="0"/>
              <a:t>Grade 2 or 3</a:t>
            </a:r>
          </a:p>
          <a:p>
            <a:pPr lvl="2"/>
            <a:r>
              <a:rPr lang="en-US" dirty="0" smtClean="0"/>
              <a:t>LVSI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86542" y="2029125"/>
            <a:ext cx="4965107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b="1" u="sng" kern="0" dirty="0" err="1" smtClean="0"/>
              <a:t>Portec</a:t>
            </a:r>
            <a:r>
              <a:rPr lang="en-US" b="1" u="sng" kern="0" dirty="0" smtClean="0"/>
              <a:t> 1</a:t>
            </a:r>
            <a:r>
              <a:rPr lang="en-US" kern="0" dirty="0" smtClean="0"/>
              <a:t> (No LN dissection)</a:t>
            </a:r>
          </a:p>
          <a:p>
            <a:pPr lvl="2"/>
            <a:r>
              <a:rPr lang="en-US" kern="0" dirty="0" smtClean="0"/>
              <a:t>Outer 1/2 </a:t>
            </a:r>
            <a:r>
              <a:rPr lang="en-US" kern="0" dirty="0" err="1" smtClean="0"/>
              <a:t>myometrial</a:t>
            </a:r>
            <a:r>
              <a:rPr lang="en-US" kern="0" dirty="0" smtClean="0"/>
              <a:t> invasion</a:t>
            </a:r>
          </a:p>
          <a:p>
            <a:pPr lvl="2"/>
            <a:r>
              <a:rPr lang="en-US" kern="0" dirty="0" smtClean="0"/>
              <a:t>Grade 3</a:t>
            </a:r>
          </a:p>
          <a:p>
            <a:pPr lvl="2"/>
            <a:r>
              <a:rPr lang="en-US" kern="0" dirty="0" smtClean="0"/>
              <a:t>Age &gt;60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49238" y="3891010"/>
            <a:ext cx="8499475" cy="145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 smtClean="0"/>
              <a:t>Patients classified as “High-Intermediate Risk” if:</a:t>
            </a:r>
          </a:p>
          <a:p>
            <a:pPr lvl="1"/>
            <a:r>
              <a:rPr lang="en-US" kern="0" dirty="0" smtClean="0"/>
              <a:t>GOG: Age&gt;70 + 1 RF, Age 50-70 + 2 RF, Age&lt;50 and 3 RF</a:t>
            </a:r>
          </a:p>
          <a:p>
            <a:pPr lvl="1"/>
            <a:r>
              <a:rPr lang="en-US" kern="0" dirty="0" err="1" smtClean="0"/>
              <a:t>Portec</a:t>
            </a:r>
            <a:r>
              <a:rPr lang="en-US" kern="0" dirty="0" smtClean="0"/>
              <a:t>: 2/3 Risk Factors</a:t>
            </a:r>
          </a:p>
          <a:p>
            <a:pPr marL="457200" lvl="1" indent="0">
              <a:buNone/>
            </a:pPr>
            <a:endParaRPr lang="en-US" kern="0" dirty="0" smtClean="0"/>
          </a:p>
          <a:p>
            <a:r>
              <a:rPr lang="en-US" kern="0" dirty="0" smtClean="0"/>
              <a:t>20-25% risk of LRR in HIR group</a:t>
            </a:r>
          </a:p>
          <a:p>
            <a:endParaRPr lang="en-US" kern="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99102" y="5564888"/>
            <a:ext cx="5776957" cy="46844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</a:t>
            </a:r>
            <a:r>
              <a:rPr lang="en-US" dirty="0" smtClean="0"/>
              <a:t>Cancer – Stage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PORTEC 1 &amp; GOG 99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Post Op pelvic </a:t>
            </a:r>
            <a:r>
              <a:rPr lang="en-US" dirty="0" smtClean="0">
                <a:ea typeface="ＭＳ Ｐゴシック" charset="0"/>
              </a:rPr>
              <a:t>EBRT vs </a:t>
            </a:r>
            <a:r>
              <a:rPr lang="en-US" dirty="0" err="1" smtClean="0">
                <a:ea typeface="ＭＳ Ｐゴシック" charset="0"/>
              </a:rPr>
              <a:t>Obs</a:t>
            </a:r>
            <a:endParaRPr lang="en-US" dirty="0">
              <a:ea typeface="ＭＳ Ｐゴシック" charset="0"/>
            </a:endParaRP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Intermediate Risk</a:t>
            </a:r>
          </a:p>
          <a:p>
            <a:pPr lvl="3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decreased LRR from 12-14% to 3-4%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High-Intermediate Risk</a:t>
            </a:r>
          </a:p>
          <a:p>
            <a:pPr lvl="3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Decreased LRR from 18-26% to 5-6%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Low-Intermediate Risk</a:t>
            </a:r>
          </a:p>
          <a:p>
            <a:pPr lvl="3">
              <a:buFont typeface="Wingdings" charset="0"/>
              <a:buChar char="§"/>
              <a:defRPr/>
            </a:pPr>
            <a:r>
              <a:rPr lang="en-US" dirty="0">
                <a:ea typeface="ＭＳ Ｐゴシック" charset="0"/>
              </a:rPr>
              <a:t>Decreased LRR from 5-6% to 2%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Site of </a:t>
            </a:r>
            <a:r>
              <a:rPr lang="en-US" dirty="0" err="1">
                <a:ea typeface="ＭＳ Ｐゴシック" charset="0"/>
              </a:rPr>
              <a:t>locoregional</a:t>
            </a:r>
            <a:r>
              <a:rPr lang="en-US" dirty="0">
                <a:ea typeface="ＭＳ Ｐゴシック" charset="0"/>
              </a:rPr>
              <a:t> relapse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~75% vaginal</a:t>
            </a:r>
          </a:p>
        </p:txBody>
      </p:sp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 – Stage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Portec</a:t>
            </a:r>
            <a:r>
              <a:rPr lang="en-US" dirty="0" smtClean="0"/>
              <a:t> 2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Phase III Randomized Trial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EBRT vs VBT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Population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H-I Risk Patients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Primary endpoint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vaginal relapse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Non-inferiority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2564493"/>
            <a:ext cx="4609307" cy="373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51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38" y="1600200"/>
            <a:ext cx="8499475" cy="869535"/>
          </a:xfrm>
        </p:spPr>
        <p:txBody>
          <a:bodyPr/>
          <a:lstStyle/>
          <a:p>
            <a:r>
              <a:rPr lang="en-US" dirty="0" smtClean="0"/>
              <a:t>What is vaginal brachytherapy?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43" y="2107012"/>
            <a:ext cx="4027053" cy="254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7"/>
          <a:stretch>
            <a:fillRect/>
          </a:stretch>
        </p:blipFill>
        <p:spPr bwMode="auto">
          <a:xfrm>
            <a:off x="4217196" y="3760861"/>
            <a:ext cx="4874388" cy="24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pic>
        <p:nvPicPr>
          <p:cNvPr id="4" name="revised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Vaginal </a:t>
            </a:r>
            <a:r>
              <a:rPr lang="en-US" altLang="en-US" dirty="0" smtClean="0"/>
              <a:t>Brachytherapy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Acute Toxicity</a:t>
            </a:r>
          </a:p>
          <a:p>
            <a:pPr lvl="2"/>
            <a:r>
              <a:rPr lang="en-US" altLang="en-US" dirty="0"/>
              <a:t>Gastrointestinal - 12% grade 1 or 2 </a:t>
            </a:r>
          </a:p>
          <a:p>
            <a:pPr lvl="1"/>
            <a:r>
              <a:rPr lang="en-US" altLang="en-US" dirty="0" smtClean="0"/>
              <a:t>Late Toxicity</a:t>
            </a:r>
          </a:p>
          <a:p>
            <a:pPr lvl="2"/>
            <a:r>
              <a:rPr lang="en-US" altLang="en-US" dirty="0"/>
              <a:t>Gastrointestinal - &lt;1% grade 3</a:t>
            </a:r>
          </a:p>
          <a:p>
            <a:pPr lvl="2"/>
            <a:r>
              <a:rPr lang="en-US" altLang="en-US" dirty="0"/>
              <a:t>Vaginal atrophy – 2% grade 3</a:t>
            </a:r>
          </a:p>
          <a:p>
            <a:pPr lvl="2"/>
            <a:r>
              <a:rPr lang="en-US" altLang="en-US" dirty="0"/>
              <a:t>Most studies describe late toxicity rate of 1-5</a:t>
            </a:r>
            <a:r>
              <a:rPr lang="en-US" altLang="en-US" dirty="0" smtClean="0"/>
              <a:t>%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Do all patients need radiation?</a:t>
            </a:r>
          </a:p>
          <a:p>
            <a:pPr lvl="1"/>
            <a:r>
              <a:rPr lang="en-US" dirty="0" err="1" smtClean="0"/>
              <a:t>Sorbe</a:t>
            </a:r>
            <a:r>
              <a:rPr lang="en-US" dirty="0"/>
              <a:t> </a:t>
            </a:r>
            <a:r>
              <a:rPr lang="en-US" dirty="0">
                <a:cs typeface="ＭＳ Ｐゴシック" charset="0"/>
              </a:rPr>
              <a:t>et al, </a:t>
            </a:r>
            <a:r>
              <a:rPr lang="en-US" dirty="0" smtClean="0">
                <a:cs typeface="ＭＳ Ｐゴシック" charset="0"/>
              </a:rPr>
              <a:t>(</a:t>
            </a:r>
            <a:r>
              <a:rPr lang="en-US" dirty="0" err="1" smtClean="0">
                <a:cs typeface="ＭＳ Ｐゴシック" charset="0"/>
              </a:rPr>
              <a:t>Int</a:t>
            </a:r>
            <a:r>
              <a:rPr lang="en-US" dirty="0" smtClean="0">
                <a:cs typeface="ＭＳ Ｐゴシック" charset="0"/>
              </a:rPr>
              <a:t> </a:t>
            </a:r>
            <a:r>
              <a:rPr lang="en-US" dirty="0">
                <a:cs typeface="ＭＳ Ｐゴシック" charset="0"/>
              </a:rPr>
              <a:t>J </a:t>
            </a:r>
            <a:r>
              <a:rPr lang="en-US" dirty="0" err="1">
                <a:cs typeface="ＭＳ Ｐゴシック" charset="0"/>
              </a:rPr>
              <a:t>Gynecol</a:t>
            </a:r>
            <a:r>
              <a:rPr lang="en-US" dirty="0">
                <a:cs typeface="ＭＳ Ｐゴシック" charset="0"/>
              </a:rPr>
              <a:t> </a:t>
            </a:r>
            <a:r>
              <a:rPr lang="en-US" dirty="0" smtClean="0">
                <a:cs typeface="ＭＳ Ｐゴシック" charset="0"/>
              </a:rPr>
              <a:t>Cancer, 2009)</a:t>
            </a:r>
          </a:p>
          <a:p>
            <a:pPr lvl="2"/>
            <a:r>
              <a:rPr lang="en-US" dirty="0" smtClean="0">
                <a:cs typeface="ＭＳ Ｐゴシック" charset="0"/>
              </a:rPr>
              <a:t>N=645, IA G1-2, Randomized VBT or </a:t>
            </a:r>
            <a:r>
              <a:rPr lang="en-US" dirty="0" err="1" smtClean="0">
                <a:cs typeface="ＭＳ Ｐゴシック" charset="0"/>
              </a:rPr>
              <a:t>Obs</a:t>
            </a:r>
            <a:endParaRPr lang="en-US" dirty="0">
              <a:cs typeface="ＭＳ Ｐゴシック" charset="0"/>
            </a:endParaRPr>
          </a:p>
          <a:p>
            <a:pPr lvl="2"/>
            <a:r>
              <a:rPr lang="en-US" dirty="0" smtClean="0">
                <a:cs typeface="ＭＳ Ｐゴシック" charset="0"/>
              </a:rPr>
              <a:t>Vaginal recurrence rate of 3.1% vs. 1.2% (NS)</a:t>
            </a:r>
          </a:p>
          <a:p>
            <a:pPr lvl="1"/>
            <a:endParaRPr lang="en-US" sz="1600" dirty="0">
              <a:cs typeface="ＭＳ Ｐゴシック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Endometrial Cancer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565004"/>
              </p:ext>
            </p:extLst>
          </p:nvPr>
        </p:nvGraphicFramePr>
        <p:xfrm>
          <a:off x="160338" y="1384300"/>
          <a:ext cx="8602662" cy="4903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Document" r:id="rId3" imgW="8975471" imgH="5661667" progId="Word.Document.12">
                  <p:embed/>
                </p:oleObj>
              </mc:Choice>
              <mc:Fallback>
                <p:oleObj name="Document" r:id="rId3" imgW="8975471" imgH="5661667" progId="Word.Document.1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8" y="1384300"/>
                        <a:ext cx="8602662" cy="49036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464300"/>
            <a:ext cx="26416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4071003" y="3885154"/>
            <a:ext cx="2748898" cy="245214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36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1" y="1225833"/>
            <a:ext cx="8051889" cy="427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6604587" y="4905576"/>
            <a:ext cx="540684" cy="1534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31" y="5580359"/>
            <a:ext cx="8776531" cy="67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</a:t>
            </a:r>
            <a:r>
              <a:rPr lang="en-US" dirty="0" smtClean="0"/>
              <a:t>Cancer – Stage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38" y="1600200"/>
            <a:ext cx="8499475" cy="2535964"/>
          </a:xfrm>
        </p:spPr>
        <p:txBody>
          <a:bodyPr/>
          <a:lstStyle/>
          <a:p>
            <a:r>
              <a:rPr lang="en-US" dirty="0" smtClean="0"/>
              <a:t>Stage II</a:t>
            </a:r>
          </a:p>
          <a:p>
            <a:pPr lvl="1"/>
            <a:r>
              <a:rPr lang="en-US" dirty="0" smtClean="0"/>
              <a:t>Stage II</a:t>
            </a:r>
          </a:p>
          <a:p>
            <a:pPr lvl="2"/>
            <a:r>
              <a:rPr lang="en-US" dirty="0" smtClean="0"/>
              <a:t>Rare presentation</a:t>
            </a:r>
          </a:p>
          <a:p>
            <a:pPr lvl="2"/>
            <a:r>
              <a:rPr lang="en-US" dirty="0" smtClean="0"/>
              <a:t>Data limited primary to retrospective reviews</a:t>
            </a:r>
          </a:p>
          <a:p>
            <a:pPr lvl="2"/>
            <a:r>
              <a:rPr lang="en-US" dirty="0" err="1" smtClean="0"/>
              <a:t>Brachy</a:t>
            </a:r>
            <a:r>
              <a:rPr lang="en-US" dirty="0" smtClean="0"/>
              <a:t> or EBRT both reasonable depending on grade and extent of disease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79" y="4101206"/>
            <a:ext cx="8827806" cy="93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/>
              <a:t>DISCLOSURE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z="2800" dirty="0" smtClean="0"/>
          </a:p>
          <a:p>
            <a:r>
              <a:rPr lang="en-US" altLang="en-US" sz="2800" dirty="0" smtClean="0"/>
              <a:t>Nothing to disclose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</a:t>
            </a:r>
            <a:r>
              <a:rPr lang="en-US" dirty="0" smtClean="0"/>
              <a:t>Cancer – Stage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Harkenrider</a:t>
            </a:r>
            <a:r>
              <a:rPr lang="en-US" dirty="0" smtClean="0"/>
              <a:t> et al. (</a:t>
            </a:r>
            <a:r>
              <a:rPr lang="en-US" dirty="0" err="1" smtClean="0"/>
              <a:t>Int</a:t>
            </a:r>
            <a:r>
              <a:rPr lang="en-US" dirty="0" smtClean="0"/>
              <a:t> J </a:t>
            </a:r>
            <a:r>
              <a:rPr lang="en-US" dirty="0" err="1" smtClean="0"/>
              <a:t>Radiat</a:t>
            </a:r>
            <a:r>
              <a:rPr lang="en-US" dirty="0" smtClean="0"/>
              <a:t> </a:t>
            </a:r>
            <a:r>
              <a:rPr lang="en-US" dirty="0" err="1" smtClean="0"/>
              <a:t>Oncol</a:t>
            </a:r>
            <a:r>
              <a:rPr lang="en-US" dirty="0" smtClean="0"/>
              <a:t> </a:t>
            </a:r>
            <a:r>
              <a:rPr lang="en-US" dirty="0" err="1" smtClean="0"/>
              <a:t>Biol</a:t>
            </a:r>
            <a:r>
              <a:rPr lang="en-US" dirty="0" smtClean="0"/>
              <a:t> </a:t>
            </a:r>
            <a:r>
              <a:rPr lang="en-US" dirty="0" err="1" smtClean="0"/>
              <a:t>Phys</a:t>
            </a:r>
            <a:r>
              <a:rPr lang="en-US" dirty="0" smtClean="0"/>
              <a:t>, 2018)</a:t>
            </a:r>
          </a:p>
          <a:p>
            <a:pPr lvl="1"/>
            <a:r>
              <a:rPr lang="en-US" sz="2000" dirty="0" smtClean="0">
                <a:ea typeface="ＭＳ Ｐゴシック" charset="0"/>
              </a:rPr>
              <a:t>Multi-institutional analysis (7 institutions)</a:t>
            </a:r>
          </a:p>
          <a:p>
            <a:pPr lvl="1"/>
            <a:r>
              <a:rPr lang="en-US" sz="2000" dirty="0" err="1" smtClean="0">
                <a:ea typeface="ＭＳ Ｐゴシック" charset="0"/>
              </a:rPr>
              <a:t>Endometrioid</a:t>
            </a:r>
            <a:r>
              <a:rPr lang="en-US" sz="2000" dirty="0" smtClean="0">
                <a:ea typeface="ＭＳ Ｐゴシック" charset="0"/>
              </a:rPr>
              <a:t> Type Stage II </a:t>
            </a:r>
            <a:r>
              <a:rPr lang="en-US" sz="2000" dirty="0">
                <a:ea typeface="ＭＳ Ｐゴシック" charset="0"/>
              </a:rPr>
              <a:t>treated with </a:t>
            </a:r>
            <a:r>
              <a:rPr lang="en-US" sz="2000" dirty="0" smtClean="0">
                <a:ea typeface="ＭＳ Ｐゴシック" charset="0"/>
              </a:rPr>
              <a:t>Adjuvant Vaginal </a:t>
            </a:r>
            <a:r>
              <a:rPr lang="en-US" sz="2000" dirty="0">
                <a:ea typeface="ＭＳ Ｐゴシック" charset="0"/>
              </a:rPr>
              <a:t>Brachytherapy </a:t>
            </a:r>
            <a:r>
              <a:rPr lang="en-US" sz="2000" dirty="0" smtClean="0">
                <a:ea typeface="ＭＳ Ｐゴシック" charset="0"/>
              </a:rPr>
              <a:t>alone (N=92)</a:t>
            </a:r>
            <a:endParaRPr lang="en-US" sz="2000" dirty="0">
              <a:ea typeface="ＭＳ Ｐゴシック" charset="0"/>
            </a:endParaRP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Median follow up 39.0 months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Surgery</a:t>
            </a:r>
          </a:p>
          <a:p>
            <a:pPr lvl="2">
              <a:defRPr/>
            </a:pPr>
            <a:r>
              <a:rPr lang="en-US" sz="1800" dirty="0">
                <a:ea typeface="ＭＳ Ｐゴシック" charset="0"/>
              </a:rPr>
              <a:t>98% had total hysterectomy, 2% radical hysterectomy</a:t>
            </a:r>
          </a:p>
          <a:p>
            <a:pPr lvl="2">
              <a:defRPr/>
            </a:pPr>
            <a:r>
              <a:rPr lang="en-US" sz="1800" dirty="0">
                <a:ea typeface="ＭＳ Ｐゴシック" charset="0"/>
              </a:rPr>
              <a:t>88% had pelvic lymph nodes removed </a:t>
            </a:r>
            <a:endParaRPr lang="en-US" sz="1800" dirty="0" smtClean="0">
              <a:ea typeface="ＭＳ Ｐゴシック" charset="0"/>
            </a:endParaRPr>
          </a:p>
          <a:p>
            <a:pPr lvl="1">
              <a:defRPr/>
            </a:pPr>
            <a:r>
              <a:rPr lang="en-US" sz="2000" dirty="0" smtClean="0">
                <a:ea typeface="ＭＳ Ｐゴシック" charset="0"/>
              </a:rPr>
              <a:t>90% G1-2</a:t>
            </a:r>
          </a:p>
          <a:p>
            <a:pPr lvl="1">
              <a:defRPr/>
            </a:pPr>
            <a:r>
              <a:rPr lang="en-US" sz="2000" dirty="0" smtClean="0">
                <a:ea typeface="ＭＳ Ｐゴシック" charset="0"/>
              </a:rPr>
              <a:t>98% had microscopic cervical involvement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5 year vaginal and pelvic failure rate 2.6% and 4.2%, </a:t>
            </a:r>
            <a:r>
              <a:rPr lang="en-US" sz="2000" dirty="0" smtClean="0">
                <a:ea typeface="ＭＳ Ｐゴシック" charset="0"/>
              </a:rPr>
              <a:t>respectively</a:t>
            </a:r>
          </a:p>
          <a:p>
            <a:pPr lvl="1">
              <a:defRPr/>
            </a:pPr>
            <a:r>
              <a:rPr lang="en-US" sz="2000" dirty="0" smtClean="0">
                <a:ea typeface="ＭＳ Ｐゴシック" charset="0"/>
              </a:rPr>
              <a:t>5 year risk of distant failure was 7.2%</a:t>
            </a:r>
            <a:endParaRPr lang="en-US" sz="2000" dirty="0">
              <a:ea typeface="ＭＳ Ｐゴシック" charset="0"/>
            </a:endParaRP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</a:t>
            </a:r>
            <a:r>
              <a:rPr lang="en-US" dirty="0" smtClean="0"/>
              <a:t>Cancer – Stage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Stage IIIA-B</a:t>
            </a:r>
          </a:p>
          <a:p>
            <a:pPr lvl="1"/>
            <a:r>
              <a:rPr lang="en-US" dirty="0" smtClean="0"/>
              <a:t>Similar to stage II, relatively rare with individualized therapy</a:t>
            </a:r>
          </a:p>
          <a:p>
            <a:r>
              <a:rPr lang="en-US" dirty="0" smtClean="0"/>
              <a:t>Stage IIIC (LN+)</a:t>
            </a:r>
          </a:p>
          <a:p>
            <a:pPr lvl="1"/>
            <a:r>
              <a:rPr lang="en-US" dirty="0" smtClean="0"/>
              <a:t>Historically managed with combination of radiation (EBRT +/- brachytherapy) and/or chemotherapy</a:t>
            </a:r>
          </a:p>
          <a:p>
            <a:pPr lvl="2"/>
            <a:r>
              <a:rPr lang="en-US" dirty="0" smtClean="0"/>
              <a:t>GOG 122: Chemo alone better than EBRT alone</a:t>
            </a:r>
          </a:p>
          <a:p>
            <a:pPr lvl="1"/>
            <a:r>
              <a:rPr lang="en-US" dirty="0" smtClean="0"/>
              <a:t>Recent trials have sought to better define the role of both chemotherapy and radiotherapy</a:t>
            </a:r>
          </a:p>
          <a:p>
            <a:pPr lvl="2"/>
            <a:r>
              <a:rPr lang="en-US" dirty="0" err="1" smtClean="0"/>
              <a:t>Portec</a:t>
            </a:r>
            <a:r>
              <a:rPr lang="en-US" dirty="0" smtClean="0"/>
              <a:t> 3: RT+/- Chemo</a:t>
            </a:r>
          </a:p>
          <a:p>
            <a:pPr lvl="2"/>
            <a:r>
              <a:rPr lang="en-US" dirty="0" smtClean="0"/>
              <a:t>GOG 258: Chemo +/- 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</a:t>
            </a:r>
            <a:r>
              <a:rPr lang="en-US" dirty="0" smtClean="0"/>
              <a:t>Cancer – Stage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Portec</a:t>
            </a:r>
            <a:r>
              <a:rPr lang="en-US" dirty="0" smtClean="0"/>
              <a:t> 3</a:t>
            </a:r>
          </a:p>
          <a:p>
            <a:pPr lvl="1"/>
            <a:r>
              <a:rPr lang="en-US" dirty="0" smtClean="0"/>
              <a:t>660 patients with FIGO II-III endometrial or I-III Serous/Clear</a:t>
            </a:r>
          </a:p>
          <a:p>
            <a:pPr lvl="1"/>
            <a:r>
              <a:rPr lang="en-US" dirty="0" smtClean="0"/>
              <a:t>Randomized to RT or Chemo-RT (concurrent Cis, </a:t>
            </a:r>
            <a:r>
              <a:rPr lang="en-US" dirty="0" err="1" smtClean="0"/>
              <a:t>Adj</a:t>
            </a:r>
            <a:r>
              <a:rPr lang="en-US" dirty="0" smtClean="0"/>
              <a:t> </a:t>
            </a:r>
            <a:r>
              <a:rPr lang="en-US" dirty="0" err="1" smtClean="0"/>
              <a:t>Carbo</a:t>
            </a:r>
            <a:r>
              <a:rPr lang="en-US" dirty="0" smtClean="0"/>
              <a:t>/</a:t>
            </a:r>
            <a:r>
              <a:rPr lang="en-US" dirty="0" err="1" smtClean="0"/>
              <a:t>taxol</a:t>
            </a:r>
            <a:r>
              <a:rPr lang="en-US" dirty="0" smtClean="0"/>
              <a:t> x4)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713593"/>
            <a:ext cx="3609976" cy="24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718" y="2334965"/>
            <a:ext cx="1066007" cy="32752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All Pts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Stage</a:t>
            </a:r>
          </a:p>
          <a:p>
            <a:pPr marL="0" indent="0">
              <a:buNone/>
            </a:pPr>
            <a:r>
              <a:rPr lang="en-US" dirty="0" smtClean="0"/>
              <a:t>   III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372939"/>
            <a:ext cx="7738884" cy="490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08" y="6564355"/>
            <a:ext cx="2590801" cy="17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44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Endometrial </a:t>
            </a:r>
            <a:r>
              <a:rPr lang="en-US" dirty="0" smtClean="0"/>
              <a:t>Cancer – Stage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GOG 258 (ASCO 2017)</a:t>
            </a:r>
          </a:p>
          <a:p>
            <a:pPr lvl="1"/>
            <a:r>
              <a:rPr lang="en-US" dirty="0" smtClean="0"/>
              <a:t>733 pts, stage </a:t>
            </a:r>
            <a:r>
              <a:rPr lang="en-US" dirty="0" smtClean="0"/>
              <a:t>III-</a:t>
            </a:r>
            <a:r>
              <a:rPr lang="en-US" dirty="0" err="1" smtClean="0"/>
              <a:t>IVa</a:t>
            </a:r>
            <a:r>
              <a:rPr lang="en-US" dirty="0" smtClean="0"/>
              <a:t> </a:t>
            </a:r>
            <a:r>
              <a:rPr lang="en-US" dirty="0" err="1" smtClean="0"/>
              <a:t>endometrioid</a:t>
            </a:r>
            <a:r>
              <a:rPr lang="en-US" dirty="0" smtClean="0"/>
              <a:t>, stage I-II serous/clear</a:t>
            </a:r>
          </a:p>
          <a:p>
            <a:pPr lvl="1"/>
            <a:r>
              <a:rPr lang="en-US" dirty="0"/>
              <a:t>Randomized to </a:t>
            </a:r>
            <a:r>
              <a:rPr lang="en-US" dirty="0" smtClean="0"/>
              <a:t>Chemo (</a:t>
            </a:r>
            <a:r>
              <a:rPr lang="en-US" dirty="0" err="1" smtClean="0"/>
              <a:t>Carbo</a:t>
            </a:r>
            <a:r>
              <a:rPr lang="en-US" dirty="0" smtClean="0"/>
              <a:t>/</a:t>
            </a:r>
            <a:r>
              <a:rPr lang="en-US" dirty="0" err="1" smtClean="0"/>
              <a:t>Taxol</a:t>
            </a:r>
            <a:r>
              <a:rPr lang="en-US" dirty="0" smtClean="0"/>
              <a:t> x6) or </a:t>
            </a:r>
            <a:r>
              <a:rPr lang="en-US" dirty="0"/>
              <a:t>Chemo-RT (concurrent Cis, </a:t>
            </a:r>
            <a:r>
              <a:rPr lang="en-US" dirty="0" err="1"/>
              <a:t>Adj</a:t>
            </a:r>
            <a:r>
              <a:rPr lang="en-US" dirty="0"/>
              <a:t> </a:t>
            </a:r>
            <a:r>
              <a:rPr lang="en-US" dirty="0" err="1"/>
              <a:t>Carbo</a:t>
            </a:r>
            <a:r>
              <a:rPr lang="en-US" dirty="0"/>
              <a:t>/</a:t>
            </a:r>
            <a:r>
              <a:rPr lang="en-US" dirty="0" err="1"/>
              <a:t>taxol</a:t>
            </a:r>
            <a:r>
              <a:rPr lang="en-US" dirty="0"/>
              <a:t> x4)</a:t>
            </a:r>
          </a:p>
          <a:p>
            <a:pPr lvl="2"/>
            <a:r>
              <a:rPr lang="en-US" dirty="0" smtClean="0"/>
              <a:t>5-yr outcomes</a:t>
            </a:r>
          </a:p>
          <a:p>
            <a:pPr lvl="3"/>
            <a:r>
              <a:rPr lang="en-US" dirty="0" smtClean="0"/>
              <a:t>Vaginal Recurrence 7% vs 3%</a:t>
            </a:r>
          </a:p>
          <a:p>
            <a:pPr lvl="3"/>
            <a:r>
              <a:rPr lang="en-US" dirty="0" smtClean="0"/>
              <a:t>Pelvic/PA Recurrence 19% vs 10%</a:t>
            </a:r>
          </a:p>
          <a:p>
            <a:pPr lvl="3"/>
            <a:r>
              <a:rPr lang="en-US" dirty="0" smtClean="0"/>
              <a:t>Distant Recurrence 21% vs 27%</a:t>
            </a:r>
          </a:p>
          <a:p>
            <a:pPr lvl="1"/>
            <a:r>
              <a:rPr lang="en-US" dirty="0" smtClean="0"/>
              <a:t>Awaiting Final Publication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92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Endometrial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EBRT </a:t>
            </a:r>
            <a:r>
              <a:rPr lang="en-US" dirty="0" smtClean="0"/>
              <a:t>delivered?</a:t>
            </a:r>
            <a:endParaRPr lang="en-US" dirty="0"/>
          </a:p>
        </p:txBody>
      </p:sp>
      <p:pic>
        <p:nvPicPr>
          <p:cNvPr id="23554" name="Picture 2" descr="Image result for truebe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2124305"/>
            <a:ext cx="7308663" cy="380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6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8647"/>
            <a:ext cx="9144000" cy="396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8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Medically Inoperable</a:t>
            </a:r>
          </a:p>
          <a:p>
            <a:pPr lvl="1"/>
            <a:r>
              <a:rPr lang="en-US" dirty="0" smtClean="0"/>
              <a:t>Radiation can offer long term cure</a:t>
            </a:r>
          </a:p>
          <a:p>
            <a:pPr lvl="2"/>
            <a:r>
              <a:rPr lang="en-US" dirty="0" smtClean="0"/>
              <a:t>Brachytherapy </a:t>
            </a:r>
            <a:r>
              <a:rPr lang="en-US" dirty="0" smtClean="0"/>
              <a:t>alone for small/superficial tumors</a:t>
            </a:r>
          </a:p>
          <a:p>
            <a:pPr lvl="2"/>
            <a:r>
              <a:rPr lang="en-US" dirty="0" smtClean="0"/>
              <a:t>EBRT + </a:t>
            </a:r>
            <a:r>
              <a:rPr lang="en-US" dirty="0" err="1" smtClean="0"/>
              <a:t>Brachy</a:t>
            </a:r>
            <a:r>
              <a:rPr lang="en-US" dirty="0" smtClean="0"/>
              <a:t> for larger/deeper tumors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48" y="3280385"/>
            <a:ext cx="7639940" cy="283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7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Endometrial Cancer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3617180"/>
            <a:ext cx="4927599" cy="231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9" y="1404938"/>
            <a:ext cx="50958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2" y="3379377"/>
            <a:ext cx="3970338" cy="347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9" y="1820863"/>
            <a:ext cx="8620125" cy="15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3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38" y="1600200"/>
            <a:ext cx="8499475" cy="2288136"/>
          </a:xfrm>
        </p:spPr>
        <p:txBody>
          <a:bodyPr/>
          <a:lstStyle/>
          <a:p>
            <a:r>
              <a:rPr lang="en-US" dirty="0" smtClean="0"/>
              <a:t>Present with abnormal pap smear or vaginal bleeding</a:t>
            </a:r>
          </a:p>
          <a:p>
            <a:r>
              <a:rPr lang="en-US" dirty="0" smtClean="0"/>
              <a:t>Very strong association with HPV</a:t>
            </a:r>
          </a:p>
          <a:p>
            <a:pPr lvl="1"/>
            <a:r>
              <a:rPr lang="en-US" dirty="0" smtClean="0"/>
              <a:t>Vaccine against HPV available</a:t>
            </a:r>
          </a:p>
          <a:p>
            <a:r>
              <a:rPr lang="en-US" dirty="0" smtClean="0"/>
              <a:t>Pelvic exam demonstrates cervical dysplasia or mass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39" y="3429000"/>
            <a:ext cx="48482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45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Outline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role of radiation in:</a:t>
            </a:r>
          </a:p>
          <a:p>
            <a:pPr lvl="1"/>
            <a:r>
              <a:rPr lang="en-US" altLang="en-US" dirty="0" smtClean="0"/>
              <a:t>Endometrial Cancer</a:t>
            </a:r>
          </a:p>
          <a:p>
            <a:pPr lvl="2"/>
            <a:r>
              <a:rPr lang="en-US" altLang="en-US" dirty="0" smtClean="0"/>
              <a:t>Adjuvant</a:t>
            </a:r>
          </a:p>
          <a:p>
            <a:pPr lvl="2"/>
            <a:r>
              <a:rPr lang="en-US" altLang="en-US" dirty="0" smtClean="0"/>
              <a:t>Medically </a:t>
            </a:r>
            <a:r>
              <a:rPr lang="en-US" altLang="en-US" dirty="0" smtClean="0"/>
              <a:t>inoperable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Cervical Cancer</a:t>
            </a:r>
          </a:p>
          <a:p>
            <a:pPr lvl="2"/>
            <a:r>
              <a:rPr lang="en-US" altLang="en-US" dirty="0" smtClean="0"/>
              <a:t>Post-operative for early stage</a:t>
            </a:r>
          </a:p>
          <a:p>
            <a:pPr lvl="2"/>
            <a:r>
              <a:rPr lang="en-US" altLang="en-US" dirty="0" smtClean="0"/>
              <a:t>Definitive for locally advanced</a:t>
            </a:r>
          </a:p>
          <a:p>
            <a:pPr lvl="1"/>
            <a:r>
              <a:rPr lang="en-US" altLang="en-US" dirty="0" smtClean="0"/>
              <a:t>Vaginal Cancer</a:t>
            </a:r>
          </a:p>
          <a:p>
            <a:pPr lvl="1"/>
            <a:r>
              <a:rPr lang="en-US" altLang="en-US" dirty="0" smtClean="0"/>
              <a:t>Vulvar Cancer</a:t>
            </a:r>
          </a:p>
          <a:p>
            <a:pPr lvl="1"/>
            <a:r>
              <a:rPr lang="en-US" altLang="en-US" dirty="0" smtClean="0"/>
              <a:t>Ovarian Cancer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Biopsy performed</a:t>
            </a:r>
          </a:p>
          <a:p>
            <a:r>
              <a:rPr lang="en-US" dirty="0" smtClean="0"/>
              <a:t>Cervical cancer is </a:t>
            </a:r>
            <a:r>
              <a:rPr lang="en-US" dirty="0" smtClean="0"/>
              <a:t>staged </a:t>
            </a:r>
            <a:r>
              <a:rPr lang="en-US" b="1" u="sng" dirty="0" smtClean="0"/>
              <a:t>clinically</a:t>
            </a:r>
          </a:p>
          <a:p>
            <a:pPr lvl="1"/>
            <a:r>
              <a:rPr lang="en-US" sz="2100" dirty="0" smtClean="0"/>
              <a:t>goal is to have staging applied similarly in developing world</a:t>
            </a:r>
          </a:p>
          <a:p>
            <a:pPr lvl="1"/>
            <a:r>
              <a:rPr lang="en-US" sz="2100" dirty="0"/>
              <a:t>s</a:t>
            </a:r>
            <a:r>
              <a:rPr lang="en-US" sz="2100" dirty="0" smtClean="0"/>
              <a:t>till</a:t>
            </a:r>
            <a:r>
              <a:rPr lang="en-US" sz="2100" dirty="0" smtClean="0"/>
              <a:t>, PET/CT and MRI of the pelvis are routinely part of work-up and help guide treatment decisions in the developed world</a:t>
            </a:r>
          </a:p>
          <a:p>
            <a:r>
              <a:rPr lang="en-US" sz="2300" dirty="0" smtClean="0"/>
              <a:t>Staging</a:t>
            </a:r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983" y="1341401"/>
            <a:ext cx="5527928" cy="488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90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Early Stage (IA, IB1, IIA1)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Surgery typically indicated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Extent of surgery dependent upon stage and size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Small tumors may be amenable to fertility sparing procedure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Larger tumors require hysterectomy with extent dependent upon size/stage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Adjuvant therapy dependent upon surgical findings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Locally Advanced (1B2, IIA2, IIB or higher, LN+)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Non-operative management preferred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External Beam Radiation with Concurrent Chemotherapy followed by </a:t>
            </a:r>
            <a:r>
              <a:rPr lang="en-US" dirty="0" smtClean="0"/>
              <a:t>Brachytherapy </a:t>
            </a:r>
            <a:r>
              <a:rPr lang="en-US" dirty="0"/>
              <a:t>(Internal Radiation)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1213502" y="5137597"/>
            <a:ext cx="6759723" cy="6820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</a:t>
            </a:r>
            <a:r>
              <a:rPr lang="en-US" dirty="0" smtClean="0"/>
              <a:t>Cancer – Early 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GOG 92 (</a:t>
            </a:r>
            <a:r>
              <a:rPr lang="en-US" dirty="0" err="1" smtClean="0"/>
              <a:t>Sedlis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Early stage, </a:t>
            </a:r>
            <a:r>
              <a:rPr lang="en-US" u="sng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intermediate risk:</a:t>
            </a:r>
          </a:p>
          <a:p>
            <a:pPr marL="800100" lvl="2" indent="0" eaLnBrk="1" hangingPunct="1">
              <a:spcBef>
                <a:spcPct val="0"/>
              </a:spcBef>
            </a:pP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LVSI</a:t>
            </a:r>
            <a:endParaRPr lang="en-US" dirty="0" smtClean="0">
              <a:solidFill>
                <a:srgbClr val="003366"/>
              </a:solidFill>
              <a:latin typeface="Arial" charset="0"/>
              <a:ea typeface="MS PGothic" charset="0"/>
            </a:endParaRPr>
          </a:p>
          <a:p>
            <a:pPr marL="800100" lvl="2" indent="0" eaLnBrk="1" hangingPunct="1">
              <a:spcBef>
                <a:spcPct val="0"/>
              </a:spcBef>
            </a:pP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Deep </a:t>
            </a: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1/3 stromal invasion</a:t>
            </a:r>
          </a:p>
          <a:p>
            <a:pPr marL="800100" lvl="2" indent="0" eaLnBrk="1" hangingPunct="1">
              <a:spcBef>
                <a:spcPct val="0"/>
              </a:spcBef>
            </a:pP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&gt;</a:t>
            </a: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4cm tumor</a:t>
            </a:r>
          </a:p>
          <a:p>
            <a:pPr marL="400050" lvl="1" indent="0" eaLnBrk="1" hangingPunct="1">
              <a:spcBef>
                <a:spcPct val="0"/>
              </a:spcBef>
            </a:pP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Stage IB </a:t>
            </a:r>
            <a:r>
              <a:rPr lang="en-US" altLang="zh-CN" dirty="0" err="1" smtClean="0">
                <a:solidFill>
                  <a:srgbClr val="003366"/>
                </a:solidFill>
                <a:latin typeface="Arial" charset="0"/>
                <a:ea typeface="MS PGothic" charset="0"/>
              </a:rPr>
              <a:t>tx’d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with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rad </a:t>
            </a:r>
            <a:r>
              <a:rPr lang="en-US" altLang="zh-CN" dirty="0" err="1" smtClean="0">
                <a:solidFill>
                  <a:srgbClr val="003366"/>
                </a:solidFill>
                <a:latin typeface="Arial" charset="0"/>
                <a:ea typeface="MS PGothic" charset="0"/>
              </a:rPr>
              <a:t>hyst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, LN-, margin- </a:t>
            </a:r>
            <a:endParaRPr lang="en-US" altLang="zh-CN" dirty="0" smtClean="0">
              <a:solidFill>
                <a:srgbClr val="003366"/>
              </a:solidFill>
              <a:latin typeface="Arial" charset="0"/>
              <a:ea typeface="MS PGothic" charset="0"/>
            </a:endParaRPr>
          </a:p>
          <a:p>
            <a:pPr marL="800100" lvl="2" indent="0" eaLnBrk="1" hangingPunct="1">
              <a:spcBef>
                <a:spcPct val="0"/>
              </a:spcBef>
            </a:pP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≥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2 factors </a:t>
            </a:r>
          </a:p>
          <a:p>
            <a:pPr marL="400050" lvl="1" indent="0" eaLnBrk="1" hangingPunct="1">
              <a:spcBef>
                <a:spcPct val="0"/>
              </a:spcBef>
            </a:pP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</a:t>
            </a:r>
            <a:r>
              <a:rPr lang="en-US" altLang="zh-CN" dirty="0" err="1" smtClean="0">
                <a:solidFill>
                  <a:srgbClr val="003366"/>
                </a:solidFill>
                <a:latin typeface="Arial" charset="0"/>
                <a:ea typeface="MS PGothic" charset="0"/>
              </a:rPr>
              <a:t>Obs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vs 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WP 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46-50.4 </a:t>
            </a:r>
            <a:r>
              <a:rPr lang="en-US" altLang="zh-CN" dirty="0" err="1" smtClean="0">
                <a:solidFill>
                  <a:srgbClr val="003366"/>
                </a:solidFill>
                <a:latin typeface="Arial" charset="0"/>
                <a:ea typeface="MS PGothic" charset="0"/>
              </a:rPr>
              <a:t>Gy</a:t>
            </a:r>
            <a:endParaRPr lang="en-US" altLang="zh-CN" dirty="0" smtClean="0">
              <a:solidFill>
                <a:srgbClr val="003366"/>
              </a:solidFill>
              <a:latin typeface="Arial" charset="0"/>
              <a:ea typeface="MS PGothic" charset="0"/>
            </a:endParaRPr>
          </a:p>
          <a:p>
            <a:pPr marL="400050" lvl="1" indent="0" eaLnBrk="1" hangingPunct="1">
              <a:spcBef>
                <a:spcPct val="0"/>
              </a:spcBef>
            </a:pP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RT 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improved LC (79</a:t>
            </a: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→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86%); OS NS</a:t>
            </a:r>
          </a:p>
          <a:p>
            <a:pPr marL="400050" lvl="1" indent="0" eaLnBrk="1" hangingPunct="1">
              <a:spcBef>
                <a:spcPct val="0"/>
              </a:spcBef>
            </a:pP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Consider </a:t>
            </a: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for </a:t>
            </a:r>
            <a:r>
              <a:rPr lang="en-US" dirty="0" err="1" smtClean="0">
                <a:solidFill>
                  <a:srgbClr val="003366"/>
                </a:solidFill>
                <a:latin typeface="Arial" charset="0"/>
                <a:ea typeface="MS PGothic" charset="0"/>
              </a:rPr>
              <a:t>adeno</a:t>
            </a: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or </a:t>
            </a: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with </a:t>
            </a: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1 RF, </a:t>
            </a: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had large reduction in recurrence (8% vs. 44%)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47" y="1927359"/>
            <a:ext cx="3135010" cy="124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</a:t>
            </a:r>
            <a:r>
              <a:rPr lang="en-US" dirty="0" smtClean="0"/>
              <a:t>Cancer – Early 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GOG 109 (Peters)</a:t>
            </a:r>
          </a:p>
          <a:p>
            <a:pPr lvl="1"/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Early stage, </a:t>
            </a:r>
            <a:r>
              <a:rPr lang="en-US" u="sng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high risk: 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+ Margin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+ LN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+ </a:t>
            </a:r>
            <a:r>
              <a:rPr lang="en-US" dirty="0" err="1" smtClean="0">
                <a:solidFill>
                  <a:srgbClr val="003366"/>
                </a:solidFill>
                <a:latin typeface="Arial" charset="0"/>
                <a:ea typeface="MS PGothic" charset="0"/>
              </a:rPr>
              <a:t>Parametria</a:t>
            </a:r>
            <a:endParaRPr lang="en-US" dirty="0">
              <a:solidFill>
                <a:srgbClr val="003366"/>
              </a:solidFill>
              <a:latin typeface="Arial" charset="0"/>
              <a:ea typeface="MS PGothic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IA2-IIA w/ LN+, +margin or +</a:t>
            </a:r>
            <a:r>
              <a:rPr lang="en-US" altLang="zh-CN" dirty="0" err="1" smtClean="0">
                <a:solidFill>
                  <a:srgbClr val="003366"/>
                </a:solidFill>
                <a:latin typeface="Arial" charset="0"/>
                <a:ea typeface="MS PGothic" charset="0"/>
              </a:rPr>
              <a:t>parametria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 after RH/PLND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WP 49.3/29 (1.7/</a:t>
            </a:r>
            <a:r>
              <a:rPr lang="en-US" altLang="zh-CN" dirty="0" err="1" smtClean="0">
                <a:solidFill>
                  <a:srgbClr val="003366"/>
                </a:solidFill>
                <a:latin typeface="Arial" charset="0"/>
                <a:ea typeface="MS PGothic" charset="0"/>
              </a:rPr>
              <a:t>fx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, 45 PA if common iliac +) +/- cis/5FU q3wk x4c (2 concurrent, 2 adjuvant)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CRT improved OS (71</a:t>
            </a: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→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81%) vs. 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CRT improved LC (79</a:t>
            </a:r>
            <a:r>
              <a:rPr lang="en-US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→</a:t>
            </a:r>
            <a:r>
              <a:rPr lang="en-US" altLang="zh-CN" dirty="0" smtClean="0">
                <a:solidFill>
                  <a:srgbClr val="003366"/>
                </a:solidFill>
                <a:latin typeface="Arial" charset="0"/>
                <a:ea typeface="MS PGothic" charset="0"/>
              </a:rPr>
              <a:t>91%) vs. RT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</a:t>
            </a:r>
            <a:r>
              <a:rPr lang="en-US" dirty="0" smtClean="0"/>
              <a:t>Cancer – Early 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adjuvant RT given?</a:t>
            </a:r>
          </a:p>
          <a:p>
            <a:pPr lvl="1"/>
            <a:r>
              <a:rPr lang="en-US" dirty="0" smtClean="0"/>
              <a:t>Pelvic EBRT very similar to endometrial cancer</a:t>
            </a:r>
          </a:p>
          <a:p>
            <a:pPr lvl="1"/>
            <a:r>
              <a:rPr lang="en-US" dirty="0" smtClean="0"/>
              <a:t>Brachytherapy not routinely performed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606" y="2941505"/>
            <a:ext cx="6368042" cy="31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</a:t>
            </a:r>
            <a:r>
              <a:rPr lang="en-US" dirty="0" smtClean="0"/>
              <a:t>Cancer – Higher Stage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Landoni</a:t>
            </a:r>
            <a:r>
              <a:rPr lang="en-US" dirty="0" smtClean="0"/>
              <a:t> Trial</a:t>
            </a:r>
          </a:p>
          <a:p>
            <a:pPr lvl="1"/>
            <a:r>
              <a:rPr lang="en-US" dirty="0">
                <a:latin typeface="Arial" charset="0"/>
                <a:ea typeface="MS PGothic" charset="0"/>
              </a:rPr>
              <a:t>N=469 with IB or IIA cervical CA</a:t>
            </a:r>
          </a:p>
          <a:p>
            <a:pPr lvl="1"/>
            <a:r>
              <a:rPr lang="en-US" dirty="0">
                <a:latin typeface="Arial" charset="0"/>
                <a:ea typeface="MS PGothic" charset="0"/>
              </a:rPr>
              <a:t>RCT </a:t>
            </a:r>
            <a:r>
              <a:rPr lang="en-US" dirty="0">
                <a:latin typeface="Arial" charset="0"/>
                <a:ea typeface="MS PGothic" charset="0"/>
                <a:sym typeface="Wingdings" charset="0"/>
              </a:rPr>
              <a:t> EBRT+LDR vs. Surgery</a:t>
            </a:r>
          </a:p>
          <a:p>
            <a:pPr lvl="2"/>
            <a:r>
              <a:rPr lang="en-US" dirty="0">
                <a:latin typeface="Arial" charset="0"/>
                <a:ea typeface="MS PGothic" charset="0"/>
                <a:sym typeface="Wingdings" charset="0"/>
              </a:rPr>
              <a:t>Surgery: class III </a:t>
            </a:r>
            <a:r>
              <a:rPr lang="en-US" dirty="0" err="1">
                <a:latin typeface="Arial" charset="0"/>
                <a:ea typeface="MS PGothic" charset="0"/>
                <a:sym typeface="Wingdings" charset="0"/>
              </a:rPr>
              <a:t>radhys</a:t>
            </a:r>
            <a:r>
              <a:rPr lang="en-US" dirty="0">
                <a:latin typeface="Arial" charset="0"/>
                <a:ea typeface="MS PGothic" charset="0"/>
                <a:sym typeface="Wingdings" charset="0"/>
              </a:rPr>
              <a:t> +/- </a:t>
            </a:r>
            <a:r>
              <a:rPr lang="en-US" dirty="0" err="1">
                <a:latin typeface="Arial" charset="0"/>
                <a:ea typeface="MS PGothic" charset="0"/>
                <a:sym typeface="Wingdings" charset="0"/>
              </a:rPr>
              <a:t>adj</a:t>
            </a:r>
            <a:r>
              <a:rPr lang="en-US" dirty="0">
                <a:latin typeface="Arial" charset="0"/>
                <a:ea typeface="MS PGothic" charset="0"/>
                <a:sym typeface="Wingdings" charset="0"/>
              </a:rPr>
              <a:t> XRT if high-risk (pT2b+, &lt;3mm “safe” cervical stroma, cut-through, or +LN)</a:t>
            </a:r>
          </a:p>
          <a:p>
            <a:pPr lvl="2"/>
            <a:r>
              <a:rPr lang="en-US" dirty="0">
                <a:latin typeface="Arial" charset="0"/>
                <a:ea typeface="MS PGothic" charset="0"/>
                <a:sym typeface="Wingdings" charset="0"/>
              </a:rPr>
              <a:t>RT: 40-53 </a:t>
            </a:r>
            <a:r>
              <a:rPr lang="en-US" dirty="0" err="1">
                <a:latin typeface="Arial" charset="0"/>
                <a:ea typeface="MS PGothic" charset="0"/>
                <a:sym typeface="Wingdings" charset="0"/>
              </a:rPr>
              <a:t>Gy</a:t>
            </a:r>
            <a:r>
              <a:rPr lang="en-US" dirty="0">
                <a:latin typeface="Arial" charset="0"/>
                <a:ea typeface="MS PGothic" charset="0"/>
                <a:sym typeface="Wingdings" charset="0"/>
              </a:rPr>
              <a:t> in 1.8-2 </a:t>
            </a:r>
            <a:r>
              <a:rPr lang="en-US" dirty="0" err="1">
                <a:latin typeface="Arial" charset="0"/>
                <a:ea typeface="MS PGothic" charset="0"/>
                <a:sym typeface="Wingdings" charset="0"/>
              </a:rPr>
              <a:t>Gy</a:t>
            </a:r>
            <a:r>
              <a:rPr lang="en-US" dirty="0">
                <a:latin typeface="Arial" charset="0"/>
                <a:ea typeface="MS PGothic" charset="0"/>
                <a:sym typeface="Wingdings" charset="0"/>
              </a:rPr>
              <a:t>/</a:t>
            </a:r>
            <a:r>
              <a:rPr lang="en-US" dirty="0" err="1">
                <a:latin typeface="Arial" charset="0"/>
                <a:ea typeface="MS PGothic" charset="0"/>
                <a:sym typeface="Wingdings" charset="0"/>
              </a:rPr>
              <a:t>fx</a:t>
            </a:r>
            <a:r>
              <a:rPr lang="en-US" dirty="0">
                <a:latin typeface="Arial" charset="0"/>
                <a:ea typeface="MS PGothic" charset="0"/>
                <a:sym typeface="Wingdings" charset="0"/>
              </a:rPr>
              <a:t> to pelvis and intracavitary </a:t>
            </a:r>
            <a:r>
              <a:rPr lang="en-US" dirty="0" err="1">
                <a:latin typeface="Arial" charset="0"/>
                <a:ea typeface="MS PGothic" charset="0"/>
                <a:sym typeface="Wingdings" charset="0"/>
              </a:rPr>
              <a:t>brachy</a:t>
            </a:r>
            <a:r>
              <a:rPr lang="en-US" dirty="0">
                <a:latin typeface="Arial" charset="0"/>
                <a:ea typeface="MS PGothic" charset="0"/>
                <a:sym typeface="Wingdings" charset="0"/>
              </a:rPr>
              <a:t> (</a:t>
            </a:r>
            <a:r>
              <a:rPr lang="en-US" dirty="0" err="1">
                <a:latin typeface="Arial" charset="0"/>
                <a:ea typeface="MS PGothic" charset="0"/>
                <a:sym typeface="Wingdings" charset="0"/>
              </a:rPr>
              <a:t>pt</a:t>
            </a:r>
            <a:r>
              <a:rPr lang="en-US" dirty="0">
                <a:latin typeface="Arial" charset="0"/>
                <a:ea typeface="MS PGothic" charset="0"/>
                <a:sym typeface="Wingdings" charset="0"/>
              </a:rPr>
              <a:t> A 70-90 </a:t>
            </a:r>
            <a:r>
              <a:rPr lang="en-US" dirty="0" err="1">
                <a:latin typeface="Arial" charset="0"/>
                <a:ea typeface="MS PGothic" charset="0"/>
                <a:sym typeface="Wingdings" charset="0"/>
              </a:rPr>
              <a:t>Gy</a:t>
            </a:r>
            <a:r>
              <a:rPr lang="en-US" dirty="0">
                <a:latin typeface="Arial" charset="0"/>
                <a:ea typeface="MS PGothic" charset="0"/>
                <a:sym typeface="Wingdings" charset="0"/>
              </a:rPr>
              <a:t>)</a:t>
            </a:r>
          </a:p>
          <a:p>
            <a:pPr lvl="1"/>
            <a:r>
              <a:rPr lang="en-US" dirty="0">
                <a:latin typeface="Arial" charset="0"/>
                <a:ea typeface="MS PGothic" charset="0"/>
                <a:sym typeface="Wingdings" charset="0"/>
              </a:rPr>
              <a:t>Outcomes same: 5y OS 83%, DFS 74%, recurrence ~25%</a:t>
            </a:r>
          </a:p>
          <a:p>
            <a:pPr lvl="1"/>
            <a:r>
              <a:rPr lang="en-US" dirty="0">
                <a:latin typeface="Arial" charset="0"/>
                <a:ea typeface="MS PGothic" charset="0"/>
                <a:sym typeface="Wingdings" charset="0"/>
              </a:rPr>
              <a:t>Gr 2-3 toxicity worse with S: 28% (vs. 12% RT)</a:t>
            </a:r>
          </a:p>
          <a:p>
            <a:pPr lvl="1"/>
            <a:r>
              <a:rPr lang="en-US" dirty="0">
                <a:latin typeface="Arial" charset="0"/>
                <a:ea typeface="MS PGothic" charset="0"/>
                <a:sym typeface="Wingdings" charset="0"/>
              </a:rPr>
              <a:t>54% of IB1 and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MS PGothic" charset="0"/>
                <a:sym typeface="Wingdings" charset="0"/>
              </a:rPr>
              <a:t>84% of IB2 needed RT </a:t>
            </a:r>
            <a:r>
              <a:rPr lang="en-US" dirty="0">
                <a:latin typeface="Arial" charset="0"/>
                <a:ea typeface="MS PGothic" charset="0"/>
                <a:sym typeface="Wingdings" charset="0"/>
              </a:rPr>
              <a:t>(in S arm)</a:t>
            </a:r>
          </a:p>
          <a:p>
            <a:pPr lvl="2"/>
            <a:r>
              <a:rPr lang="en-US" sz="1800" dirty="0">
                <a:latin typeface="Arial" charset="0"/>
                <a:ea typeface="MS PGothic" charset="0"/>
                <a:sym typeface="Wingdings" charset="0"/>
              </a:rPr>
              <a:t>Maybe IB2 should just get CRT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radiation performed for locally advanced cervical cancer?</a:t>
            </a:r>
          </a:p>
          <a:p>
            <a:pPr lvl="1"/>
            <a:r>
              <a:rPr lang="en-US" dirty="0" smtClean="0"/>
              <a:t>45 </a:t>
            </a:r>
            <a:r>
              <a:rPr lang="en-US" dirty="0" err="1" smtClean="0"/>
              <a:t>Gy</a:t>
            </a:r>
            <a:r>
              <a:rPr lang="en-US" dirty="0" smtClean="0"/>
              <a:t> of EBRT in 25 fractions</a:t>
            </a:r>
          </a:p>
          <a:p>
            <a:pPr lvl="1"/>
            <a:r>
              <a:rPr lang="en-US" dirty="0" smtClean="0"/>
              <a:t>Involved lymph nodes treated to 55 – 57.5 </a:t>
            </a:r>
            <a:r>
              <a:rPr lang="en-US" dirty="0" err="1" smtClean="0"/>
              <a:t>Gy</a:t>
            </a:r>
            <a:r>
              <a:rPr lang="en-US" dirty="0" smtClean="0"/>
              <a:t> in 25 fractions</a:t>
            </a:r>
          </a:p>
          <a:p>
            <a:pPr lvl="1"/>
            <a:r>
              <a:rPr lang="en-US" dirty="0" smtClean="0"/>
              <a:t>EBRT is combined with concurrent chemo</a:t>
            </a:r>
          </a:p>
          <a:p>
            <a:pPr lvl="2"/>
            <a:r>
              <a:rPr lang="en-US" dirty="0" smtClean="0"/>
              <a:t>Most commonly weekly Cisplatin</a:t>
            </a:r>
          </a:p>
          <a:p>
            <a:pPr lvl="1"/>
            <a:r>
              <a:rPr lang="en-US" dirty="0" smtClean="0"/>
              <a:t>Toward the end of EBRT brachytherapy is initiated</a:t>
            </a:r>
          </a:p>
          <a:p>
            <a:pPr lvl="2"/>
            <a:r>
              <a:rPr lang="en-US" dirty="0" smtClean="0"/>
              <a:t>Goal of finishing all treatment in less than 8 weeks</a:t>
            </a:r>
          </a:p>
          <a:p>
            <a:pPr lvl="3"/>
            <a:r>
              <a:rPr lang="en-US" dirty="0" smtClean="0"/>
              <a:t>Improves control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types of brachytherapy used for cervical cancer?</a:t>
            </a:r>
          </a:p>
          <a:p>
            <a:pPr lvl="1"/>
            <a:r>
              <a:rPr lang="en-US" dirty="0" smtClean="0"/>
              <a:t>Intracavitary vs interstitial</a:t>
            </a:r>
          </a:p>
          <a:p>
            <a:pPr lvl="2"/>
            <a:r>
              <a:rPr lang="en-US" dirty="0" smtClean="0"/>
              <a:t>Depends on extent of disease</a:t>
            </a:r>
          </a:p>
          <a:p>
            <a:pPr lvl="2"/>
            <a:r>
              <a:rPr lang="en-US" dirty="0" smtClean="0"/>
              <a:t>Intracavitary applicators include</a:t>
            </a:r>
          </a:p>
          <a:p>
            <a:pPr lvl="3"/>
            <a:r>
              <a:rPr lang="en-US" dirty="0" smtClean="0"/>
              <a:t>Tandem and </a:t>
            </a:r>
            <a:r>
              <a:rPr lang="en-US" dirty="0" err="1" smtClean="0"/>
              <a:t>ovoids</a:t>
            </a:r>
            <a:endParaRPr lang="en-US" dirty="0"/>
          </a:p>
          <a:p>
            <a:pPr lvl="3"/>
            <a:r>
              <a:rPr lang="en-US" dirty="0" smtClean="0"/>
              <a:t>Ring and tandem</a:t>
            </a:r>
          </a:p>
          <a:p>
            <a:pPr lvl="1"/>
            <a:r>
              <a:rPr lang="en-US" dirty="0" smtClean="0"/>
              <a:t>Indications for interstitial</a:t>
            </a:r>
          </a:p>
          <a:p>
            <a:pPr lvl="2"/>
            <a:r>
              <a:rPr lang="en-US" dirty="0" smtClean="0"/>
              <a:t>Extensive lateral spread of tumor (&gt;2-3 cm from midline at time of brachytherapy)</a:t>
            </a:r>
          </a:p>
          <a:p>
            <a:pPr lvl="2"/>
            <a:r>
              <a:rPr lang="en-US" dirty="0" smtClean="0"/>
              <a:t>Distal vaginal involvement</a:t>
            </a:r>
          </a:p>
          <a:p>
            <a:pPr lvl="2"/>
            <a:r>
              <a:rPr lang="en-US" dirty="0" smtClean="0"/>
              <a:t>Anatomic inability to place intracavitary applicator</a:t>
            </a:r>
          </a:p>
        </p:txBody>
      </p:sp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pic>
        <p:nvPicPr>
          <p:cNvPr id="4" name="Picture 7" descr="http://www.nucletron.com/en/ProductsAndSolutions/PublishingImages/Ring%20CT-MR%20Applicator%20Set_b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92" y="2981251"/>
            <a:ext cx="4555884" cy="2966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069" y="1374642"/>
            <a:ext cx="4666949" cy="28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common presenting symptom is post-menopausal bleeding</a:t>
            </a:r>
          </a:p>
          <a:p>
            <a:r>
              <a:rPr lang="en-US" dirty="0" smtClean="0"/>
              <a:t>Ultrasound performed and demonstrates thickened endometrial stripe (&gt;4mm)</a:t>
            </a:r>
          </a:p>
          <a:p>
            <a:r>
              <a:rPr lang="en-US" dirty="0" smtClean="0"/>
              <a:t>Endometrial biopsy performed</a:t>
            </a:r>
          </a:p>
          <a:p>
            <a:pPr lvl="1"/>
            <a:r>
              <a:rPr lang="en-US" dirty="0" smtClean="0"/>
              <a:t>If positive, complete work-up and proceed to surgery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17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pic>
        <p:nvPicPr>
          <p:cNvPr id="4" name="Content Placeholder 3" descr="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113" y="1495514"/>
            <a:ext cx="3721780" cy="3502852"/>
          </a:xfrm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011396" y="5087692"/>
            <a:ext cx="376513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800" i="1" dirty="0">
                <a:latin typeface="Arial" pitchFamily="34" charset="0"/>
              </a:rPr>
              <a:t>Radiotherapy and Oncology</a:t>
            </a:r>
            <a:r>
              <a:rPr lang="en-US" altLang="en-US" sz="800" dirty="0">
                <a:latin typeface="Arial" pitchFamily="34" charset="0"/>
              </a:rPr>
              <a:t>, </a:t>
            </a:r>
            <a:r>
              <a:rPr lang="en-US" altLang="en-US" sz="800" i="1" dirty="0">
                <a:latin typeface="Arial" pitchFamily="34" charset="0"/>
              </a:rPr>
              <a:t>Volume 78, Issue 1</a:t>
            </a:r>
            <a:r>
              <a:rPr lang="en-US" altLang="en-US" sz="800" dirty="0">
                <a:latin typeface="Arial" pitchFamily="34" charset="0"/>
              </a:rPr>
              <a:t>, </a:t>
            </a:r>
            <a:r>
              <a:rPr lang="en-US" altLang="en-US" sz="800" i="1" dirty="0">
                <a:latin typeface="Arial" pitchFamily="34" charset="0"/>
              </a:rPr>
              <a:t>January 2006</a:t>
            </a:r>
            <a:r>
              <a:rPr lang="en-US" altLang="en-US" sz="800" dirty="0">
                <a:latin typeface="Arial" pitchFamily="34" charset="0"/>
              </a:rPr>
              <a:t>, </a:t>
            </a:r>
            <a:r>
              <a:rPr lang="en-US" altLang="en-US" sz="800" i="1" dirty="0">
                <a:latin typeface="Arial" pitchFamily="34" charset="0"/>
              </a:rPr>
              <a:t>Pages 67-77</a:t>
            </a:r>
            <a:r>
              <a:rPr lang="en-US" altLang="en-US" sz="1800" dirty="0">
                <a:latin typeface="Arial" pitchFamily="34" charset="0"/>
              </a:rPr>
              <a:t/>
            </a:r>
            <a:br>
              <a:rPr lang="en-US" altLang="en-US" sz="1800" dirty="0">
                <a:latin typeface="Arial" pitchFamily="34" charset="0"/>
              </a:rPr>
            </a:br>
            <a:endParaRPr lang="en-US" altLang="en-US" sz="1800" dirty="0">
              <a:latin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7698"/>
            <a:ext cx="4709630" cy="215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7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pic>
        <p:nvPicPr>
          <p:cNvPr id="4" name="Picture 3" descr="Screen Shot 2016-06-04 at 3.25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87" y="2576579"/>
            <a:ext cx="389890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713" y="2576579"/>
            <a:ext cx="3657600" cy="24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intracavitary brachytherapy preformed?</a:t>
            </a:r>
          </a:p>
          <a:p>
            <a:pPr lvl="1"/>
            <a:r>
              <a:rPr lang="en-US" sz="2000" dirty="0" smtClean="0"/>
              <a:t>Conscious sedation or general anesthesia for insertion</a:t>
            </a:r>
          </a:p>
          <a:p>
            <a:pPr lvl="1"/>
            <a:r>
              <a:rPr lang="en-US" sz="2000" dirty="0" err="1" smtClean="0"/>
              <a:t>Paracervical</a:t>
            </a:r>
            <a:r>
              <a:rPr lang="en-US" sz="2000" dirty="0" smtClean="0"/>
              <a:t> block (local anesthesia)</a:t>
            </a:r>
          </a:p>
          <a:p>
            <a:pPr lvl="1"/>
            <a:r>
              <a:rPr lang="en-US" sz="2000" dirty="0" smtClean="0"/>
              <a:t>Ultrasound guidance for tandem placement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Time from applicator insertion to treatment delivery is about 3-4 hours</a:t>
            </a:r>
            <a:endParaRPr lang="en-US" sz="2000" dirty="0"/>
          </a:p>
        </p:txBody>
      </p:sp>
      <p:pic>
        <p:nvPicPr>
          <p:cNvPr id="5" name="Picture 4" descr="Screen Shot 2016-06-04 at 5.3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56" y="3156635"/>
            <a:ext cx="3140131" cy="2124666"/>
          </a:xfrm>
          <a:prstGeom prst="rect">
            <a:avLst/>
          </a:prstGeom>
        </p:spPr>
      </p:pic>
      <p:pic>
        <p:nvPicPr>
          <p:cNvPr id="6" name="Picture 5" descr="Screen Shot 2016-06-04 at 5.37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15" y="3156635"/>
            <a:ext cx="3283575" cy="21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39" t="4184" r="1548" b="13225"/>
          <a:stretch/>
        </p:blipFill>
        <p:spPr>
          <a:xfrm>
            <a:off x="126623" y="2696369"/>
            <a:ext cx="8858801" cy="24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2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pic>
        <p:nvPicPr>
          <p:cNvPr id="4" name="Picture 3" descr="Screen Shot 2016-06-04 at 2.3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9" y="1438487"/>
            <a:ext cx="2772731" cy="2306726"/>
          </a:xfrm>
          <a:prstGeom prst="rect">
            <a:avLst/>
          </a:prstGeom>
        </p:spPr>
      </p:pic>
      <p:pic>
        <p:nvPicPr>
          <p:cNvPr id="5" name="Picture 4" descr="Screen Shot 2016-06-04 at 2.3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749" y="1438487"/>
            <a:ext cx="2749431" cy="2306726"/>
          </a:xfrm>
          <a:prstGeom prst="rect">
            <a:avLst/>
          </a:prstGeom>
        </p:spPr>
      </p:pic>
      <p:pic>
        <p:nvPicPr>
          <p:cNvPr id="6" name="Picture 5" descr="Screen Shot 2016-06-04 at 2.33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49" y="1463887"/>
            <a:ext cx="2761080" cy="2283425"/>
          </a:xfrm>
          <a:prstGeom prst="rect">
            <a:avLst/>
          </a:prstGeom>
        </p:spPr>
      </p:pic>
      <p:pic>
        <p:nvPicPr>
          <p:cNvPr id="7" name="Picture 6" descr="Screen Shot 2016-06-04 at 2.33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9" y="4066100"/>
            <a:ext cx="2737780" cy="2283425"/>
          </a:xfrm>
          <a:prstGeom prst="rect">
            <a:avLst/>
          </a:prstGeom>
        </p:spPr>
      </p:pic>
      <p:pic>
        <p:nvPicPr>
          <p:cNvPr id="8" name="Picture 7" descr="Screen Shot 2016-06-04 at 2.34.1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349" y="4080087"/>
            <a:ext cx="2749430" cy="2260125"/>
          </a:xfrm>
          <a:prstGeom prst="rect">
            <a:avLst/>
          </a:prstGeom>
        </p:spPr>
      </p:pic>
      <p:pic>
        <p:nvPicPr>
          <p:cNvPr id="9" name="Picture 8" descr="Screen Shot 2016-06-04 at 2.34.2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49" y="4080087"/>
            <a:ext cx="2714480" cy="22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interstitial brachytherapy preformed?</a:t>
            </a:r>
          </a:p>
          <a:p>
            <a:pPr lvl="1"/>
            <a:r>
              <a:rPr lang="en-US" sz="2000" dirty="0" smtClean="0"/>
              <a:t>OR with general anesthesia and epidural</a:t>
            </a:r>
          </a:p>
          <a:p>
            <a:pPr lvl="1"/>
            <a:r>
              <a:rPr lang="en-US" sz="2000" dirty="0" smtClean="0"/>
              <a:t>Patient admitted to hospital for 2-3 nights</a:t>
            </a:r>
          </a:p>
          <a:p>
            <a:pPr lvl="1"/>
            <a:r>
              <a:rPr lang="en-US" sz="2000" dirty="0" smtClean="0"/>
              <a:t>Needles stay in place for 2.5 days</a:t>
            </a:r>
          </a:p>
          <a:p>
            <a:pPr lvl="1"/>
            <a:r>
              <a:rPr lang="en-US" sz="2000" dirty="0" smtClean="0"/>
              <a:t>Five fractions of radiation</a:t>
            </a:r>
          </a:p>
          <a:p>
            <a:pPr lvl="2"/>
            <a:r>
              <a:rPr lang="en-US" dirty="0" smtClean="0"/>
              <a:t>One on day of procedure, two per day the next two days</a:t>
            </a:r>
          </a:p>
          <a:p>
            <a:pPr lvl="1"/>
            <a:r>
              <a:rPr lang="en-US" sz="2000" dirty="0" smtClean="0"/>
              <a:t>Applicator comes out in radiation department after 5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fraction</a:t>
            </a:r>
          </a:p>
          <a:p>
            <a:pPr lvl="1"/>
            <a:r>
              <a:rPr lang="en-US" sz="2000" dirty="0" smtClean="0"/>
              <a:t>Epidural is discontinued</a:t>
            </a:r>
          </a:p>
          <a:p>
            <a:pPr lvl="1"/>
            <a:r>
              <a:rPr lang="en-US" sz="2000" dirty="0" smtClean="0"/>
              <a:t>Patient discharged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pic>
        <p:nvPicPr>
          <p:cNvPr id="4" name="Picture 3" descr="Screen Shot 2016-06-05 at 12.44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00" y="1618523"/>
            <a:ext cx="6046454" cy="441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Needle placement is iterative process done with CT guided adjustment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50" y="2525031"/>
            <a:ext cx="3433400" cy="329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7" y="2525030"/>
            <a:ext cx="3692525" cy="329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66051" y="5843550"/>
            <a:ext cx="2072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681E5B"/>
                </a:solidFill>
                <a:latin typeface="+mn-lt"/>
              </a:rPr>
              <a:t>Pre adjustment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9497" y="5843550"/>
            <a:ext cx="20809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681E5B"/>
                </a:solidFill>
                <a:latin typeface="+mn-lt"/>
              </a:rPr>
              <a:t>Post adjustment</a:t>
            </a:r>
          </a:p>
        </p:txBody>
      </p:sp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38" y="1600200"/>
            <a:ext cx="8499475" cy="596069"/>
          </a:xfrm>
        </p:spPr>
        <p:txBody>
          <a:bodyPr/>
          <a:lstStyle/>
          <a:p>
            <a:r>
              <a:rPr lang="en-US" dirty="0" smtClean="0"/>
              <a:t>Contouring Target and organs at risk (OAR)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57" y="2146822"/>
            <a:ext cx="4939364" cy="363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7031"/>
            <a:ext cx="41052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130844"/>
              </p:ext>
            </p:extLst>
          </p:nvPr>
        </p:nvGraphicFramePr>
        <p:xfrm>
          <a:off x="111098" y="1292552"/>
          <a:ext cx="8930354" cy="5031343"/>
        </p:xfrm>
        <a:graphic>
          <a:graphicData uri="http://schemas.openxmlformats.org/drawingml/2006/table">
            <a:tbl>
              <a:tblPr/>
              <a:tblGrid>
                <a:gridCol w="1097246"/>
                <a:gridCol w="975330"/>
                <a:gridCol w="1142963"/>
                <a:gridCol w="1142963"/>
                <a:gridCol w="1142963"/>
                <a:gridCol w="1142963"/>
                <a:gridCol w="1142963"/>
                <a:gridCol w="1142963"/>
              </a:tblGrid>
              <a:tr h="234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latin typeface="Arial"/>
                        </a:rPr>
                        <a:t>Date</a:t>
                      </a:r>
                    </a:p>
                  </a:txBody>
                  <a:tcPr marL="7885" marR="7885" marT="7884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latin typeface="Arial"/>
                        </a:rPr>
                        <a:t>11/21/17</a:t>
                      </a:r>
                      <a:endParaRPr lang="en-US" sz="1200" b="1" i="0" u="none" strike="noStrike" dirty="0">
                        <a:latin typeface="Arial"/>
                      </a:endParaRP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latin typeface="Arial"/>
                        </a:rPr>
                        <a:t>11/30/17</a:t>
                      </a:r>
                      <a:endParaRPr lang="en-US" sz="1200" b="1" i="0" u="none" strike="noStrike" dirty="0">
                        <a:latin typeface="Arial"/>
                      </a:endParaRP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latin typeface="Arial"/>
                        </a:rPr>
                        <a:t>12/03/17</a:t>
                      </a:r>
                      <a:endParaRPr lang="en-US" sz="1200" b="1" i="0" u="none" strike="noStrike" dirty="0">
                        <a:latin typeface="Arial"/>
                      </a:endParaRP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latin typeface="Arial"/>
                        </a:rPr>
                        <a:t>12/07/17</a:t>
                      </a:r>
                      <a:endParaRPr lang="en-US" sz="1200" b="1" i="0" u="none" strike="noStrike" dirty="0">
                        <a:latin typeface="Arial"/>
                      </a:endParaRP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latin typeface="Arial"/>
                        </a:rPr>
                        <a:t>12/10/17</a:t>
                      </a:r>
                      <a:endParaRPr lang="en-US" sz="1200" b="1" i="0" u="none" strike="noStrike" dirty="0">
                        <a:latin typeface="Arial"/>
                      </a:endParaRP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External Beam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45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45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45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45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45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45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Prescribed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5.5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5.5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5.5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5.5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5.5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27.5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Pt.A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7885" marR="7885" marT="7884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6.25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6.76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6.42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6.42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6.35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77.19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Bladder 0.1cc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12.54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9.92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8.93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9.35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9.07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94.81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Bladder 1cc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9.63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8.00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6.99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7.49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7.49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84.59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4169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Bladder 2cc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Dose</a:t>
                      </a:r>
                    </a:p>
                  </a:txBody>
                  <a:tcPr marL="7885" marR="7885" marT="7884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8.80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7.24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6.42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6.75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6.75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80.95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Bladder 5cc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7.24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6.05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5.17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5.60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5.60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74.65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Rectum 0.1cc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2.29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3.08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4.35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4.16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2.91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61.78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Rectum 1cc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1.86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2.44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3.08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2.59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2.14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57.11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Rectum 2cc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1.73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2.14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2.75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2.29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1.86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55.77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Rectum 5cc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1.23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1.73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2.00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2.00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1.47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53.43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Sigmoid 0.1cc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8.53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9.63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9.80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11.87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6.51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91.34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Sigmoid 1cc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6.51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7.24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7.24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8.26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5.17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79.41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Sigmoid 2cc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5.60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6.28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6.51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7.49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4.35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75.22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Sigmoid 5cc Dose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4.35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4.96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5.17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6.28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3.42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69.17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HR CTV D90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9.72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8.00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8.37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8.94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8.65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88.68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2344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IR CTV D90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6.59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6.08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6.59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7.10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7.02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78.38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  <a:tr h="628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GTV D90</a:t>
                      </a:r>
                    </a:p>
                  </a:txBody>
                  <a:tcPr marL="7885" marR="7885" marT="78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7885" marR="7885" marT="788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11.36</a:t>
                      </a:r>
                    </a:p>
                  </a:txBody>
                  <a:tcPr marL="7885" marR="7885" marT="78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11.36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11.36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11.36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11.36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latin typeface="Arial"/>
                        </a:rPr>
                        <a:t>101.79</a:t>
                      </a:r>
                    </a:p>
                  </a:txBody>
                  <a:tcPr marL="7885" marR="7885" marT="7884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Surgically managed disease</a:t>
            </a:r>
          </a:p>
          <a:p>
            <a:pPr lvl="1"/>
            <a:r>
              <a:rPr lang="en-US" dirty="0" smtClean="0"/>
              <a:t>Total hysterectomy with regional lymph node evaluation is the first step in management</a:t>
            </a:r>
          </a:p>
          <a:p>
            <a:pPr lvl="2"/>
            <a:r>
              <a:rPr lang="en-US" dirty="0" smtClean="0"/>
              <a:t>Growing role of </a:t>
            </a:r>
            <a:r>
              <a:rPr lang="en-US" dirty="0" err="1" smtClean="0"/>
              <a:t>SLNBx</a:t>
            </a:r>
            <a:endParaRPr lang="en-US" dirty="0" smtClean="0"/>
          </a:p>
          <a:p>
            <a:pPr lvl="1"/>
            <a:r>
              <a:rPr lang="en-US" dirty="0" smtClean="0"/>
              <a:t>Staging largely dependent upon surgical findings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Risk of recurrence is dependent upon stage and histology</a:t>
            </a:r>
          </a:p>
          <a:p>
            <a:pPr lvl="1"/>
            <a:r>
              <a:rPr lang="en-US" dirty="0" smtClean="0"/>
              <a:t>Guides adjuvant therapy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62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Cervical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38" y="1600200"/>
            <a:ext cx="8499475" cy="1433557"/>
          </a:xfrm>
        </p:spPr>
        <p:txBody>
          <a:bodyPr/>
          <a:lstStyle/>
          <a:p>
            <a:r>
              <a:rPr lang="en-US" dirty="0" smtClean="0"/>
              <a:t>Hybrid Intracavitary Interstitial Applicators</a:t>
            </a:r>
          </a:p>
          <a:p>
            <a:pPr lvl="1"/>
            <a:r>
              <a:rPr lang="en-US" dirty="0"/>
              <a:t>Bulky disease, especially residual medial </a:t>
            </a:r>
            <a:r>
              <a:rPr lang="en-US" dirty="0" err="1"/>
              <a:t>parametria</a:t>
            </a:r>
            <a:r>
              <a:rPr lang="en-US" dirty="0"/>
              <a:t> and </a:t>
            </a:r>
            <a:r>
              <a:rPr lang="en-US" dirty="0" smtClean="0"/>
              <a:t>asymmetric </a:t>
            </a:r>
            <a:r>
              <a:rPr lang="en-US" dirty="0" smtClean="0"/>
              <a:t>disease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343" y="2954115"/>
            <a:ext cx="3877913" cy="3050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43" y="3030314"/>
            <a:ext cx="4138483" cy="286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80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Vaginal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cancer of the vagina is rare (2% of </a:t>
            </a:r>
            <a:r>
              <a:rPr lang="en-US" dirty="0" err="1" smtClean="0"/>
              <a:t>gyn</a:t>
            </a:r>
            <a:r>
              <a:rPr lang="en-US" dirty="0" smtClean="0"/>
              <a:t> cancer)</a:t>
            </a:r>
          </a:p>
          <a:p>
            <a:pPr lvl="1"/>
            <a:r>
              <a:rPr lang="en-US" dirty="0" smtClean="0"/>
              <a:t>Majority are squamous cell</a:t>
            </a:r>
          </a:p>
          <a:p>
            <a:pPr lvl="1"/>
            <a:r>
              <a:rPr lang="en-US" dirty="0" smtClean="0"/>
              <a:t>Cannot </a:t>
            </a:r>
            <a:r>
              <a:rPr lang="en-US" dirty="0" smtClean="0"/>
              <a:t>involve vulva or cervix</a:t>
            </a:r>
          </a:p>
          <a:p>
            <a:pPr lvl="2"/>
            <a:r>
              <a:rPr lang="en-US" dirty="0" smtClean="0"/>
              <a:t>By </a:t>
            </a:r>
            <a:r>
              <a:rPr lang="en-US" dirty="0" smtClean="0"/>
              <a:t>definition if a cancer involves both the vagina and either the vulva or the cervix, it is treated as a cervical cancer or a vulvar cancer, not a vaginal </a:t>
            </a:r>
            <a:r>
              <a:rPr lang="en-US" dirty="0" smtClean="0"/>
              <a:t>cancer</a:t>
            </a:r>
            <a:endParaRPr lang="en-US" dirty="0" smtClean="0"/>
          </a:p>
          <a:p>
            <a:r>
              <a:rPr lang="en-US" dirty="0" smtClean="0"/>
              <a:t>More common than primary vaginal cancer is vaginal recurrence of other gynecological cancers</a:t>
            </a:r>
          </a:p>
          <a:p>
            <a:pPr lvl="1"/>
            <a:r>
              <a:rPr lang="en-US" dirty="0" smtClean="0"/>
              <a:t>Most commonly endometrial cancer</a:t>
            </a:r>
          </a:p>
          <a:p>
            <a:pPr lvl="2"/>
            <a:r>
              <a:rPr lang="en-US" dirty="0" smtClean="0"/>
              <a:t>Salvage rate 50%</a:t>
            </a:r>
          </a:p>
        </p:txBody>
      </p:sp>
    </p:spTree>
    <p:extLst>
      <p:ext uri="{BB962C8B-B14F-4D97-AF65-F5344CB8AC3E}">
        <p14:creationId xmlns:p14="http://schemas.microsoft.com/office/powerpoint/2010/main" val="2362671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Vaginal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Treatment</a:t>
            </a:r>
          </a:p>
          <a:p>
            <a:pPr lvl="1"/>
            <a:r>
              <a:rPr lang="en-US" dirty="0" smtClean="0"/>
              <a:t>Surgery can be considered for small superficial lesions</a:t>
            </a:r>
          </a:p>
          <a:p>
            <a:pPr lvl="1"/>
            <a:r>
              <a:rPr lang="en-US" dirty="0" smtClean="0"/>
              <a:t>Most frequently treated with definitive radiation +/- chemo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3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Vaginal Cancer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319213"/>
            <a:ext cx="8467725" cy="302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2249" y="4619626"/>
            <a:ext cx="8499475" cy="1733550"/>
          </a:xfrm>
        </p:spPr>
        <p:txBody>
          <a:bodyPr/>
          <a:lstStyle/>
          <a:p>
            <a:r>
              <a:rPr lang="en-US" dirty="0" smtClean="0"/>
              <a:t>193 patients from 1970-2000</a:t>
            </a:r>
          </a:p>
        </p:txBody>
      </p:sp>
    </p:spTree>
    <p:extLst>
      <p:ext uri="{BB962C8B-B14F-4D97-AF65-F5344CB8AC3E}">
        <p14:creationId xmlns:p14="http://schemas.microsoft.com/office/powerpoint/2010/main" val="37263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Vaginal Cancer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46" y="1543049"/>
            <a:ext cx="9143999" cy="428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543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Vaginal Cancer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80211"/>
            <a:ext cx="8359775" cy="435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3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Vaginal Cancer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350651"/>
            <a:ext cx="4767263" cy="486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2526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Vaginal Cancer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76425"/>
            <a:ext cx="9144001" cy="262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984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Vaginal Cancer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346854"/>
            <a:ext cx="6886577" cy="343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86" y="4530660"/>
            <a:ext cx="2377414" cy="207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335399"/>
            <a:ext cx="4495800" cy="117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984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Vulvar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Presents as vulvar mass/lesion</a:t>
            </a:r>
          </a:p>
          <a:p>
            <a:r>
              <a:rPr lang="en-US" dirty="0" smtClean="0"/>
              <a:t>Primary risk factors include HPV and Lichen Sclerosis</a:t>
            </a:r>
          </a:p>
          <a:p>
            <a:r>
              <a:rPr lang="en-US" dirty="0" smtClean="0"/>
              <a:t>Management</a:t>
            </a:r>
          </a:p>
          <a:p>
            <a:pPr lvl="1"/>
            <a:r>
              <a:rPr lang="en-US" dirty="0" smtClean="0"/>
              <a:t>Upfront surgical management for small tumors (&lt; 4cm) not involving critical structures</a:t>
            </a:r>
          </a:p>
          <a:p>
            <a:pPr lvl="2"/>
            <a:r>
              <a:rPr lang="en-US" dirty="0" smtClean="0"/>
              <a:t>Partial </a:t>
            </a:r>
            <a:r>
              <a:rPr lang="en-US" dirty="0" err="1" smtClean="0"/>
              <a:t>vulvectomy</a:t>
            </a:r>
            <a:r>
              <a:rPr lang="en-US" dirty="0" smtClean="0"/>
              <a:t> and lymph node evaluation (</a:t>
            </a:r>
            <a:r>
              <a:rPr lang="en-US" dirty="0" err="1" smtClean="0"/>
              <a:t>SLNBx</a:t>
            </a:r>
            <a:r>
              <a:rPr lang="en-US" dirty="0" smtClean="0"/>
              <a:t> typically)</a:t>
            </a:r>
          </a:p>
          <a:p>
            <a:pPr lvl="2"/>
            <a:r>
              <a:rPr lang="en-US" dirty="0" smtClean="0"/>
              <a:t>Adjuvant RT based on pathological risk factors</a:t>
            </a:r>
          </a:p>
          <a:p>
            <a:pPr lvl="1"/>
            <a:r>
              <a:rPr lang="en-US" dirty="0" err="1" smtClean="0"/>
              <a:t>Neoadjuvant</a:t>
            </a:r>
            <a:r>
              <a:rPr lang="en-US" dirty="0" smtClean="0"/>
              <a:t> Chemo-RT for borderline </a:t>
            </a:r>
            <a:r>
              <a:rPr lang="en-US" dirty="0" err="1" smtClean="0"/>
              <a:t>resectable</a:t>
            </a:r>
            <a:r>
              <a:rPr lang="en-US" dirty="0" smtClean="0"/>
              <a:t> tumors</a:t>
            </a:r>
          </a:p>
          <a:p>
            <a:pPr lvl="1"/>
            <a:r>
              <a:rPr lang="en-US" dirty="0" smtClean="0"/>
              <a:t>Definitive Chemo-RT for </a:t>
            </a:r>
            <a:r>
              <a:rPr lang="en-US" dirty="0" err="1" smtClean="0"/>
              <a:t>unresectable</a:t>
            </a:r>
            <a:r>
              <a:rPr lang="en-US" dirty="0" smtClean="0"/>
              <a:t> tumors.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6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97" y="1976290"/>
            <a:ext cx="8229600" cy="4016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99103" y="1760434"/>
            <a:ext cx="717847" cy="446945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Vulvar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38" y="1600200"/>
            <a:ext cx="8499475" cy="3209925"/>
          </a:xfrm>
        </p:spPr>
        <p:txBody>
          <a:bodyPr/>
          <a:lstStyle/>
          <a:p>
            <a:r>
              <a:rPr lang="en-US" dirty="0" smtClean="0"/>
              <a:t>FIGO </a:t>
            </a:r>
            <a:r>
              <a:rPr lang="en-US" dirty="0" smtClean="0"/>
              <a:t>Staging</a:t>
            </a:r>
            <a:endParaRPr lang="en-US" dirty="0" smtClean="0"/>
          </a:p>
          <a:p>
            <a:pPr lvl="1"/>
            <a:r>
              <a:rPr lang="en-US" dirty="0" smtClean="0"/>
              <a:t>I</a:t>
            </a:r>
            <a:r>
              <a:rPr lang="en-US" dirty="0" smtClean="0"/>
              <a:t>A:  </a:t>
            </a:r>
            <a:r>
              <a:rPr lang="en-US" dirty="0" smtClean="0"/>
              <a:t>&lt;2cm AND &lt;1.0mm stromal invasion</a:t>
            </a:r>
          </a:p>
          <a:p>
            <a:pPr lvl="1"/>
            <a:r>
              <a:rPr lang="en-US" dirty="0" smtClean="0"/>
              <a:t>I</a:t>
            </a:r>
            <a:r>
              <a:rPr lang="en-US" dirty="0" smtClean="0"/>
              <a:t>B:  </a:t>
            </a:r>
            <a:r>
              <a:rPr lang="en-US" dirty="0" smtClean="0"/>
              <a:t>larger, but still in </a:t>
            </a:r>
            <a:r>
              <a:rPr lang="en-US" dirty="0" smtClean="0"/>
              <a:t>vulva/perineum</a:t>
            </a:r>
          </a:p>
          <a:p>
            <a:pPr lvl="1"/>
            <a:r>
              <a:rPr lang="en-US" dirty="0" smtClean="0"/>
              <a:t>II:  Distal </a:t>
            </a:r>
            <a:r>
              <a:rPr lang="en-US" dirty="0" smtClean="0"/>
              <a:t>1/3 urethra, vaginal, or anal </a:t>
            </a:r>
            <a:r>
              <a:rPr lang="en-US" dirty="0" smtClean="0"/>
              <a:t>involvement</a:t>
            </a:r>
          </a:p>
          <a:p>
            <a:pPr lvl="1"/>
            <a:r>
              <a:rPr lang="en-US" dirty="0" smtClean="0"/>
              <a:t>III: LN </a:t>
            </a:r>
            <a:r>
              <a:rPr lang="en-US" dirty="0" smtClean="0"/>
              <a:t>positive, NO relation to T </a:t>
            </a:r>
            <a:r>
              <a:rPr lang="en-US" dirty="0" smtClean="0"/>
              <a:t>stage</a:t>
            </a:r>
          </a:p>
          <a:p>
            <a:pPr lvl="2"/>
            <a:r>
              <a:rPr lang="en-US" dirty="0" smtClean="0"/>
              <a:t>N1 </a:t>
            </a:r>
            <a:r>
              <a:rPr lang="en-US" dirty="0" smtClean="0"/>
              <a:t>– IIIA, N2 – IIIB, but ECE = </a:t>
            </a:r>
            <a:r>
              <a:rPr lang="en-US" dirty="0" smtClean="0"/>
              <a:t>IIIC</a:t>
            </a:r>
          </a:p>
          <a:p>
            <a:pPr lvl="1"/>
            <a:r>
              <a:rPr lang="en-US" dirty="0" smtClean="0"/>
              <a:t>IVA:  Fixed/ulcerated </a:t>
            </a:r>
            <a:r>
              <a:rPr lang="en-US" dirty="0" smtClean="0"/>
              <a:t>LN, or more extensive locally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08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Vulvar </a:t>
            </a:r>
            <a:r>
              <a:rPr lang="en-US" dirty="0" smtClean="0"/>
              <a:t>Cancer - Postop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Heaps (1990)</a:t>
            </a:r>
          </a:p>
          <a:p>
            <a:pPr lvl="1"/>
            <a:r>
              <a:rPr lang="en-US" dirty="0" smtClean="0"/>
              <a:t>SM &gt;=8mm = 0% RR</a:t>
            </a:r>
          </a:p>
          <a:p>
            <a:pPr lvl="1"/>
            <a:r>
              <a:rPr lang="en-US" dirty="0" smtClean="0"/>
              <a:t>SM &lt; 8mm = 48% RR</a:t>
            </a:r>
          </a:p>
          <a:p>
            <a:r>
              <a:rPr lang="en-US" dirty="0" smtClean="0"/>
              <a:t>Other predictors for recurrence:</a:t>
            </a:r>
          </a:p>
          <a:p>
            <a:pPr lvl="1"/>
            <a:r>
              <a:rPr lang="en-US" dirty="0" smtClean="0"/>
              <a:t>DOI &gt;9mm</a:t>
            </a:r>
          </a:p>
          <a:p>
            <a:pPr lvl="1"/>
            <a:r>
              <a:rPr lang="en-US" dirty="0" smtClean="0"/>
              <a:t>Tumor </a:t>
            </a:r>
            <a:r>
              <a:rPr lang="en-US" dirty="0" smtClean="0"/>
              <a:t>thickness </a:t>
            </a:r>
            <a:r>
              <a:rPr lang="en-US" dirty="0" smtClean="0"/>
              <a:t>&gt; 1cm</a:t>
            </a:r>
          </a:p>
          <a:p>
            <a:pPr lvl="1"/>
            <a:r>
              <a:rPr lang="en-US" dirty="0" smtClean="0"/>
              <a:t>Infiltrative (rather than pushing border)</a:t>
            </a:r>
          </a:p>
          <a:p>
            <a:pPr lvl="1"/>
            <a:r>
              <a:rPr lang="en-US" dirty="0" smtClean="0"/>
              <a:t>LVI+</a:t>
            </a:r>
          </a:p>
          <a:p>
            <a:pPr lvl="1"/>
            <a:r>
              <a:rPr lang="en-US" dirty="0" smtClean="0"/>
              <a:t>Increased keratin</a:t>
            </a:r>
          </a:p>
          <a:p>
            <a:pPr lvl="1"/>
            <a:r>
              <a:rPr lang="en-US" dirty="0" smtClean="0"/>
              <a:t>&gt;10mm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48200" y="1600200"/>
            <a:ext cx="4038600" cy="4953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smtClean="0"/>
              <a:t>Indications for adjuvant RT to primary</a:t>
            </a:r>
          </a:p>
          <a:p>
            <a:pPr lvl="1"/>
            <a:r>
              <a:rPr lang="en-US" kern="0" smtClean="0"/>
              <a:t>Close margins &lt;8mm</a:t>
            </a:r>
          </a:p>
          <a:p>
            <a:pPr lvl="1"/>
            <a:r>
              <a:rPr lang="en-US" kern="0" smtClean="0"/>
              <a:t>Tumor Size</a:t>
            </a:r>
          </a:p>
          <a:p>
            <a:pPr lvl="1"/>
            <a:r>
              <a:rPr lang="en-US" kern="0" smtClean="0"/>
              <a:t>DOI &gt; 5 - 9mm</a:t>
            </a:r>
          </a:p>
          <a:p>
            <a:pPr lvl="1"/>
            <a:r>
              <a:rPr lang="en-US" kern="0" smtClean="0"/>
              <a:t>+ LVSI</a:t>
            </a:r>
          </a:p>
          <a:p>
            <a:r>
              <a:rPr lang="en-US" kern="0" smtClean="0"/>
              <a:t>For Lymph nodes:</a:t>
            </a:r>
          </a:p>
          <a:p>
            <a:pPr lvl="1"/>
            <a:r>
              <a:rPr lang="en-US" kern="0" smtClean="0"/>
              <a:t>If LNs not evaluated</a:t>
            </a:r>
          </a:p>
          <a:p>
            <a:pPr lvl="1"/>
            <a:r>
              <a:rPr lang="en-US" kern="0" smtClean="0"/>
              <a:t>SLN+</a:t>
            </a:r>
          </a:p>
          <a:p>
            <a:pPr lvl="1"/>
            <a:r>
              <a:rPr lang="en-US" kern="0" smtClean="0"/>
              <a:t>After LND+, if &gt;1 LN+, &gt;2 – 5mm metastasis, or ECE</a:t>
            </a:r>
          </a:p>
          <a:p>
            <a:pPr lvl="1"/>
            <a:r>
              <a:rPr lang="en-US" kern="0" smtClean="0"/>
              <a:t>&gt;=20% ratio of ipsilateral LN+</a:t>
            </a:r>
          </a:p>
          <a:p>
            <a:pPr lvl="1"/>
            <a:r>
              <a:rPr lang="en-US" kern="0" smtClean="0"/>
              <a:t>Consider chemotherapy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15800081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Vulvar </a:t>
            </a:r>
            <a:r>
              <a:rPr lang="en-US" dirty="0" smtClean="0"/>
              <a:t>Cancer - Postop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Faul</a:t>
            </a:r>
            <a:r>
              <a:rPr lang="en-US" dirty="0" smtClean="0"/>
              <a:t>, 1997, retrospective</a:t>
            </a:r>
          </a:p>
          <a:p>
            <a:pPr lvl="1"/>
            <a:r>
              <a:rPr lang="en-US" dirty="0"/>
              <a:t>62 pts w/ &lt;8mm margin, 31 </a:t>
            </a:r>
            <a:r>
              <a:rPr lang="en-US" dirty="0" err="1"/>
              <a:t>tx</a:t>
            </a:r>
            <a:r>
              <a:rPr lang="en-US" dirty="0"/>
              <a:t> w/ RT to vulva</a:t>
            </a:r>
          </a:p>
          <a:p>
            <a:pPr lvl="1"/>
            <a:r>
              <a:rPr lang="en-US" dirty="0"/>
              <a:t>LR in 58% of observed, 16% of RT group</a:t>
            </a:r>
          </a:p>
          <a:p>
            <a:r>
              <a:rPr lang="en-US" dirty="0" err="1" smtClean="0"/>
              <a:t>Viswanathan</a:t>
            </a:r>
            <a:r>
              <a:rPr lang="en-US" dirty="0" smtClean="0"/>
              <a:t>, 2013, retrospective</a:t>
            </a:r>
          </a:p>
          <a:p>
            <a:pPr lvl="1"/>
            <a:r>
              <a:rPr lang="en-US" dirty="0"/>
              <a:t>205 pts, margin status re-quantified</a:t>
            </a:r>
          </a:p>
          <a:p>
            <a:pPr lvl="1"/>
            <a:r>
              <a:rPr lang="en-US" dirty="0"/>
              <a:t>Negative &gt;1=cm (34%), close &lt;1cm (56%), positive (10%)</a:t>
            </a:r>
          </a:p>
          <a:p>
            <a:pPr lvl="1"/>
            <a:r>
              <a:rPr lang="en-US" dirty="0"/>
              <a:t>All treated with RT to Vulva +/- inguinal nodes, 2D</a:t>
            </a:r>
          </a:p>
          <a:p>
            <a:pPr lvl="2"/>
            <a:r>
              <a:rPr lang="en-US" dirty="0" smtClean="0"/>
              <a:t>Highest </a:t>
            </a:r>
            <a:r>
              <a:rPr lang="en-US" dirty="0"/>
              <a:t>risk with margins &lt;=5mm</a:t>
            </a:r>
          </a:p>
          <a:p>
            <a:pPr lvl="1"/>
            <a:r>
              <a:rPr lang="en-US" dirty="0"/>
              <a:t>Radiation dose &gt;=56Gy had lower relapse risk than &lt;=50.4Gy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08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Vulvar </a:t>
            </a:r>
            <a:r>
              <a:rPr lang="en-US" dirty="0" smtClean="0"/>
              <a:t>Cancer – Post 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GOG 37 – Adjuvant </a:t>
            </a:r>
            <a:r>
              <a:rPr lang="en-US" dirty="0" smtClean="0"/>
              <a:t>RT for LN+</a:t>
            </a:r>
            <a:endParaRPr lang="en-US" dirty="0" smtClean="0"/>
          </a:p>
          <a:p>
            <a:pPr lvl="1"/>
            <a:r>
              <a:rPr lang="en-US" dirty="0"/>
              <a:t>Ipsilateral Pelvic LN dissection vs B/L inguinal/pelvic RT 45-50Gy</a:t>
            </a:r>
          </a:p>
          <a:p>
            <a:pPr lvl="2"/>
            <a:r>
              <a:rPr lang="en-US" dirty="0" smtClean="0"/>
              <a:t>No </a:t>
            </a:r>
            <a:r>
              <a:rPr lang="en-US" dirty="0"/>
              <a:t>RT to </a:t>
            </a:r>
            <a:r>
              <a:rPr lang="en-US" dirty="0" smtClean="0"/>
              <a:t>vulva</a:t>
            </a:r>
            <a:endParaRPr lang="en-US" dirty="0"/>
          </a:p>
          <a:p>
            <a:pPr lvl="1"/>
            <a:r>
              <a:rPr lang="en-US" dirty="0" smtClean="0"/>
              <a:t>Radiation Improved:</a:t>
            </a:r>
          </a:p>
          <a:p>
            <a:pPr lvl="2"/>
            <a:r>
              <a:rPr lang="en-US" dirty="0" smtClean="0"/>
              <a:t>2-yrs </a:t>
            </a:r>
            <a:r>
              <a:rPr lang="en-US" dirty="0"/>
              <a:t>OS 54 vs 68%, Groin failures 24 vs 5% (SS)</a:t>
            </a:r>
          </a:p>
          <a:p>
            <a:pPr lvl="1"/>
            <a:r>
              <a:rPr lang="en-US" dirty="0"/>
              <a:t>Vulvar recurrence similar (9%)</a:t>
            </a:r>
          </a:p>
          <a:p>
            <a:pPr lvl="1"/>
            <a:r>
              <a:rPr lang="en-US" dirty="0"/>
              <a:t>Subset analyses</a:t>
            </a:r>
          </a:p>
          <a:p>
            <a:pPr lvl="2"/>
            <a:r>
              <a:rPr lang="en-US" dirty="0"/>
              <a:t>Worse survival </a:t>
            </a:r>
            <a:r>
              <a:rPr lang="en-US" dirty="0" smtClean="0"/>
              <a:t>with</a:t>
            </a:r>
            <a:r>
              <a:rPr lang="en-US" dirty="0" smtClean="0"/>
              <a:t> </a:t>
            </a:r>
            <a:r>
              <a:rPr lang="en-US" dirty="0"/>
              <a:t>surgery if </a:t>
            </a:r>
            <a:r>
              <a:rPr lang="en-US" dirty="0" err="1"/>
              <a:t>cN</a:t>
            </a:r>
            <a:r>
              <a:rPr lang="en-US" dirty="0"/>
              <a:t>+ or &gt;=2LNs</a:t>
            </a:r>
          </a:p>
          <a:p>
            <a:pPr lvl="2"/>
            <a:r>
              <a:rPr lang="en-US" dirty="0"/>
              <a:t>No difference between RT and PLND if single LN+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37227" y="3131473"/>
            <a:ext cx="6920848" cy="80235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008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Vulvar </a:t>
            </a:r>
            <a:r>
              <a:rPr lang="en-US" dirty="0" smtClean="0"/>
              <a:t>Cancer - Advanced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GOG 205</a:t>
            </a:r>
          </a:p>
          <a:p>
            <a:pPr lvl="1"/>
            <a:r>
              <a:rPr lang="en-US" dirty="0" smtClean="0"/>
              <a:t>Phase II – </a:t>
            </a:r>
            <a:r>
              <a:rPr lang="en-US" dirty="0" err="1" smtClean="0"/>
              <a:t>Unresectable</a:t>
            </a:r>
            <a:r>
              <a:rPr lang="en-US" dirty="0" smtClean="0"/>
              <a:t> T3/T4, any N, 58 pts</a:t>
            </a:r>
          </a:p>
          <a:p>
            <a:pPr lvl="1"/>
            <a:r>
              <a:rPr lang="en-US" dirty="0" smtClean="0"/>
              <a:t>57.6Gy @ 1.8Gy/</a:t>
            </a:r>
            <a:r>
              <a:rPr lang="en-US" dirty="0" err="1" smtClean="0"/>
              <a:t>fx</a:t>
            </a:r>
            <a:r>
              <a:rPr lang="en-US" dirty="0" smtClean="0"/>
              <a:t> </a:t>
            </a:r>
            <a:r>
              <a:rPr lang="en-US" dirty="0" err="1" smtClean="0"/>
              <a:t>qD</a:t>
            </a:r>
            <a:r>
              <a:rPr lang="en-US" dirty="0" smtClean="0"/>
              <a:t> w/ weekly cisplatin, followed by resection</a:t>
            </a:r>
          </a:p>
          <a:p>
            <a:pPr lvl="2"/>
            <a:r>
              <a:rPr lang="en-US" dirty="0" smtClean="0"/>
              <a:t>N0 - RT </a:t>
            </a:r>
            <a:r>
              <a:rPr lang="en-US" dirty="0"/>
              <a:t>to primary (groin at discretion of MD)</a:t>
            </a:r>
          </a:p>
          <a:p>
            <a:pPr lvl="2"/>
            <a:r>
              <a:rPr lang="en-US" dirty="0" smtClean="0"/>
              <a:t>N+ - Vulva</a:t>
            </a:r>
            <a:r>
              <a:rPr lang="en-US" dirty="0"/>
              <a:t>, </a:t>
            </a:r>
            <a:r>
              <a:rPr lang="en-US" dirty="0" err="1"/>
              <a:t>inguinofemoral</a:t>
            </a:r>
            <a:r>
              <a:rPr lang="en-US" dirty="0"/>
              <a:t>, lower pelvic LNs</a:t>
            </a:r>
          </a:p>
          <a:p>
            <a:pPr lvl="1"/>
            <a:r>
              <a:rPr lang="en-US" dirty="0" err="1" smtClean="0"/>
              <a:t>cCR</a:t>
            </a:r>
            <a:r>
              <a:rPr lang="en-US" dirty="0" smtClean="0"/>
              <a:t> in 37/58 (64%)</a:t>
            </a:r>
          </a:p>
          <a:p>
            <a:pPr lvl="2"/>
            <a:r>
              <a:rPr lang="en-US" dirty="0"/>
              <a:t>29 had PCR (78% of </a:t>
            </a:r>
            <a:r>
              <a:rPr lang="en-US" dirty="0" err="1"/>
              <a:t>cCR</a:t>
            </a:r>
            <a:r>
              <a:rPr lang="en-US" dirty="0"/>
              <a:t>, 50% of total</a:t>
            </a:r>
            <a:r>
              <a:rPr lang="en-US" dirty="0" smtClean="0"/>
              <a:t>)</a:t>
            </a:r>
          </a:p>
          <a:p>
            <a:pPr lvl="2"/>
            <a:endParaRPr lang="en-US" dirty="0"/>
          </a:p>
          <a:p>
            <a:r>
              <a:rPr lang="en-US" dirty="0" smtClean="0"/>
              <a:t>GOG 279</a:t>
            </a:r>
          </a:p>
          <a:p>
            <a:pPr lvl="1"/>
            <a:r>
              <a:rPr lang="en-US" dirty="0" smtClean="0"/>
              <a:t>Ongoing, increase RT dose to 64 </a:t>
            </a:r>
            <a:r>
              <a:rPr lang="en-US" dirty="0" err="1" smtClean="0"/>
              <a:t>Gy</a:t>
            </a:r>
            <a:r>
              <a:rPr lang="en-US" dirty="0" smtClean="0"/>
              <a:t> and add Gemcitabine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645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Vulvar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38" y="1472010"/>
            <a:ext cx="8499475" cy="4578350"/>
          </a:xfrm>
        </p:spPr>
        <p:txBody>
          <a:bodyPr/>
          <a:lstStyle/>
          <a:p>
            <a:r>
              <a:rPr lang="en-US" dirty="0" smtClean="0"/>
              <a:t>GRONISS-V II</a:t>
            </a:r>
          </a:p>
          <a:p>
            <a:pPr lvl="1"/>
            <a:r>
              <a:rPr lang="en-US" dirty="0" smtClean="0"/>
              <a:t>Prospective study currently in progress</a:t>
            </a:r>
          </a:p>
          <a:p>
            <a:pPr lvl="1"/>
            <a:r>
              <a:rPr lang="en-US" dirty="0" smtClean="0"/>
              <a:t>&lt; 4cm confined to Vulva</a:t>
            </a:r>
          </a:p>
          <a:p>
            <a:pPr lvl="1"/>
            <a:r>
              <a:rPr lang="en-US" dirty="0" smtClean="0"/>
              <a:t>Initial Protocol</a:t>
            </a:r>
          </a:p>
          <a:p>
            <a:pPr lvl="2"/>
            <a:r>
              <a:rPr lang="en-US" dirty="0"/>
              <a:t>If SLNB-, no further therapy</a:t>
            </a:r>
          </a:p>
          <a:p>
            <a:pPr lvl="2"/>
            <a:r>
              <a:rPr lang="en-US" dirty="0"/>
              <a:t>If SLNB+, randomized to:</a:t>
            </a:r>
          </a:p>
          <a:p>
            <a:pPr lvl="3"/>
            <a:r>
              <a:rPr lang="en-US" dirty="0"/>
              <a:t>Adjuvant RT (w/ chemo at discretion)</a:t>
            </a:r>
          </a:p>
          <a:p>
            <a:pPr lvl="3"/>
            <a:r>
              <a:rPr lang="en-US" dirty="0"/>
              <a:t>Completion of superficial and deep </a:t>
            </a:r>
            <a:r>
              <a:rPr lang="en-US" dirty="0" err="1"/>
              <a:t>inguinofemoral</a:t>
            </a:r>
            <a:r>
              <a:rPr lang="en-US" dirty="0"/>
              <a:t> LND</a:t>
            </a:r>
          </a:p>
          <a:p>
            <a:pPr lvl="1"/>
            <a:r>
              <a:rPr lang="en-US" dirty="0" smtClean="0"/>
              <a:t>Interim safety monitoring showed high rate of in-field groin failures (20% in </a:t>
            </a:r>
            <a:r>
              <a:rPr lang="en-US" dirty="0" err="1" smtClean="0"/>
              <a:t>macromets</a:t>
            </a:r>
            <a:r>
              <a:rPr lang="en-US" dirty="0" smtClean="0"/>
              <a:t>, 2% in </a:t>
            </a:r>
            <a:r>
              <a:rPr lang="en-US" dirty="0" err="1" smtClean="0"/>
              <a:t>micromets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Protocol changed to mandate dissection followed by adjuvant RT in all LN </a:t>
            </a:r>
            <a:r>
              <a:rPr lang="en-US" dirty="0" err="1"/>
              <a:t>dz</a:t>
            </a:r>
            <a:r>
              <a:rPr lang="en-US" dirty="0"/>
              <a:t> &gt; 2mm size</a:t>
            </a:r>
          </a:p>
          <a:p>
            <a:pPr lvl="2"/>
            <a:r>
              <a:rPr lang="en-US" dirty="0" err="1"/>
              <a:t>Micromets</a:t>
            </a:r>
            <a:r>
              <a:rPr lang="en-US" dirty="0"/>
              <a:t> still randomized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742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Ovarian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Radiation is not typically used in ovarian cancer</a:t>
            </a:r>
          </a:p>
          <a:p>
            <a:r>
              <a:rPr lang="en-US" dirty="0" smtClean="0"/>
              <a:t>Treatment consists primarily of surgery and chemotherapy</a:t>
            </a:r>
          </a:p>
          <a:p>
            <a:r>
              <a:rPr lang="en-US" dirty="0" smtClean="0"/>
              <a:t>In rare case, radiation is considered</a:t>
            </a:r>
          </a:p>
          <a:p>
            <a:pPr lvl="1"/>
            <a:r>
              <a:rPr lang="en-US" dirty="0" smtClean="0"/>
              <a:t>Pelvic/</a:t>
            </a:r>
            <a:r>
              <a:rPr lang="en-US" dirty="0" err="1" smtClean="0"/>
              <a:t>periaortic</a:t>
            </a:r>
            <a:r>
              <a:rPr lang="en-US" dirty="0" smtClean="0"/>
              <a:t> LN recurrence/persistence despite systemic therapy in the absence of other metastatic disease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742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Ovarian Cancer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63589"/>
            <a:ext cx="9064869" cy="3827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9238" y="4965106"/>
            <a:ext cx="8499475" cy="1213443"/>
          </a:xfrm>
        </p:spPr>
        <p:txBody>
          <a:bodyPr/>
          <a:lstStyle/>
          <a:p>
            <a:r>
              <a:rPr lang="en-US" dirty="0" smtClean="0"/>
              <a:t>102 patients with epithelial ovarian cancer treated with RT to a dose of 45 </a:t>
            </a:r>
            <a:r>
              <a:rPr lang="en-US" dirty="0" err="1" smtClean="0"/>
              <a:t>Gy</a:t>
            </a:r>
            <a:r>
              <a:rPr lang="en-US" dirty="0" smtClean="0"/>
              <a:t> or more</a:t>
            </a:r>
          </a:p>
          <a:p>
            <a:pPr lvl="1"/>
            <a:r>
              <a:rPr lang="en-US" dirty="0" smtClean="0"/>
              <a:t>50% nodal recurrence, 50% </a:t>
            </a:r>
            <a:r>
              <a:rPr lang="en-US" dirty="0" err="1" smtClean="0"/>
              <a:t>extranodal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7270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Ovarian Cancer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01" y="1844156"/>
            <a:ext cx="61436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964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Ovarian Cancer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0558"/>
            <a:ext cx="9144000" cy="481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813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Epithelial</a:t>
            </a:r>
          </a:p>
          <a:p>
            <a:pPr lvl="1"/>
            <a:r>
              <a:rPr lang="en-US" dirty="0" smtClean="0"/>
              <a:t>Type 1 (AKA </a:t>
            </a:r>
            <a:r>
              <a:rPr lang="en-US" dirty="0" err="1" smtClean="0"/>
              <a:t>Endometrioid</a:t>
            </a:r>
            <a:r>
              <a:rPr lang="en-US" dirty="0" smtClean="0"/>
              <a:t> adenocarcinoma):</a:t>
            </a:r>
          </a:p>
          <a:p>
            <a:pPr lvl="2"/>
            <a:r>
              <a:rPr lang="en-US" dirty="0" smtClean="0"/>
              <a:t>Most common histology is </a:t>
            </a:r>
            <a:r>
              <a:rPr lang="en-US" dirty="0" err="1" smtClean="0"/>
              <a:t>endometrioid</a:t>
            </a:r>
            <a:r>
              <a:rPr lang="en-US" dirty="0" smtClean="0"/>
              <a:t> adenocarcinoma</a:t>
            </a:r>
          </a:p>
          <a:p>
            <a:pPr lvl="2"/>
            <a:r>
              <a:rPr lang="en-US" dirty="0" smtClean="0"/>
              <a:t>~80% of endometrial cancer</a:t>
            </a:r>
          </a:p>
          <a:p>
            <a:pPr lvl="1"/>
            <a:r>
              <a:rPr lang="en-US" dirty="0" smtClean="0"/>
              <a:t>Type 2 (serous, clear cell, </a:t>
            </a:r>
            <a:r>
              <a:rPr lang="en-US" dirty="0" err="1" smtClean="0"/>
              <a:t>carcinosarcoma</a:t>
            </a:r>
            <a:r>
              <a:rPr lang="en-US" dirty="0" smtClean="0"/>
              <a:t> [MMMT])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84" y="3726219"/>
            <a:ext cx="6553200" cy="222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38" y="1514740"/>
            <a:ext cx="8499475" cy="4578350"/>
          </a:xfrm>
        </p:spPr>
        <p:txBody>
          <a:bodyPr/>
          <a:lstStyle/>
          <a:p>
            <a:r>
              <a:rPr lang="en-US" sz="2200" dirty="0" smtClean="0"/>
              <a:t>In early stage </a:t>
            </a:r>
            <a:r>
              <a:rPr lang="en-US" sz="2200" dirty="0" err="1" smtClean="0"/>
              <a:t>endometrioid</a:t>
            </a:r>
            <a:r>
              <a:rPr lang="en-US" sz="2200" dirty="0" smtClean="0"/>
              <a:t> adenocarcinoma, the most common site of recurrence is the vaginal cuff forming the rationale for vaginal cuff </a:t>
            </a:r>
            <a:r>
              <a:rPr lang="en-US" sz="2200" dirty="0" smtClean="0"/>
              <a:t>brachytherapy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 smtClean="0"/>
              <a:t>For locally advanced cervical cancer, the preferred </a:t>
            </a:r>
            <a:r>
              <a:rPr lang="en-US" sz="2200" dirty="0" smtClean="0"/>
              <a:t>treatment is </a:t>
            </a:r>
            <a:r>
              <a:rPr lang="en-US" sz="2200" dirty="0" smtClean="0"/>
              <a:t>non-operative, including EBRT with concurrent chemotherapy </a:t>
            </a:r>
            <a:r>
              <a:rPr lang="en-US" sz="2200" dirty="0"/>
              <a:t>followed by </a:t>
            </a:r>
            <a:r>
              <a:rPr lang="en-US" sz="2200" dirty="0" smtClean="0"/>
              <a:t>brachytherapy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 smtClean="0"/>
              <a:t>Adjuvant radiation therapy for node positive vulvar cancer improves both </a:t>
            </a:r>
            <a:r>
              <a:rPr lang="en-US" sz="2200" dirty="0" err="1" smtClean="0"/>
              <a:t>locoregional</a:t>
            </a:r>
            <a:r>
              <a:rPr lang="en-US" sz="2200" dirty="0" smtClean="0"/>
              <a:t> control </a:t>
            </a:r>
            <a:r>
              <a:rPr lang="en-US" sz="2200" dirty="0"/>
              <a:t>and </a:t>
            </a:r>
            <a:r>
              <a:rPr lang="en-US" sz="2200" dirty="0" smtClean="0"/>
              <a:t>overall </a:t>
            </a:r>
            <a:r>
              <a:rPr lang="en-US" sz="2200" dirty="0" smtClean="0"/>
              <a:t>survival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 smtClean="0"/>
              <a:t>Radiation therapy is not commonly used in ovarian cancer</a:t>
            </a:r>
            <a:endParaRPr lang="en-US" sz="2200" dirty="0"/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747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8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Cancer</a:t>
            </a:r>
            <a:endParaRPr lang="en-US" dirty="0"/>
          </a:p>
        </p:txBody>
      </p:sp>
      <p:pic>
        <p:nvPicPr>
          <p:cNvPr id="5" name="Picture 4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1558925"/>
            <a:ext cx="386556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4198938"/>
            <a:ext cx="3886200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4229100" y="2854325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>
                <a:solidFill>
                  <a:srgbClr val="FF0000"/>
                </a:solidFill>
              </a:rPr>
              <a:t>&lt;5%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610100" y="3387725"/>
            <a:ext cx="152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>
                <a:solidFill>
                  <a:srgbClr val="FF0000"/>
                </a:solidFill>
              </a:rPr>
              <a:t>&gt;10-40%</a:t>
            </a: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6438900" y="5216525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>
                <a:solidFill>
                  <a:srgbClr val="FF0000"/>
                </a:solidFill>
              </a:rPr>
              <a:t>&gt;15% if deep invasion + Gr2-3</a:t>
            </a:r>
          </a:p>
        </p:txBody>
      </p:sp>
    </p:spTree>
    <p:extLst>
      <p:ext uri="{BB962C8B-B14F-4D97-AF65-F5344CB8AC3E}">
        <p14:creationId xmlns:p14="http://schemas.microsoft.com/office/powerpoint/2010/main" val="256584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Endometrial </a:t>
            </a:r>
            <a:r>
              <a:rPr lang="en-US" dirty="0" smtClean="0"/>
              <a:t>Cancer – Stage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38" y="1600200"/>
            <a:ext cx="8499475" cy="2235200"/>
          </a:xfrm>
        </p:spPr>
        <p:txBody>
          <a:bodyPr/>
          <a:lstStyle/>
          <a:p>
            <a:r>
              <a:rPr lang="en-US" dirty="0" smtClean="0"/>
              <a:t>What are the most common sites of recurrence:</a:t>
            </a:r>
          </a:p>
          <a:p>
            <a:pPr lvl="1"/>
            <a:r>
              <a:rPr lang="en-US" dirty="0" smtClean="0"/>
              <a:t>Vaginal cuff 10% (~75% of LRR)</a:t>
            </a:r>
          </a:p>
          <a:p>
            <a:pPr lvl="1"/>
            <a:r>
              <a:rPr lang="en-US" dirty="0" smtClean="0"/>
              <a:t>Pelvic lymph nodes 4%</a:t>
            </a:r>
          </a:p>
          <a:p>
            <a:pPr lvl="1"/>
            <a:r>
              <a:rPr lang="en-US" dirty="0" smtClean="0"/>
              <a:t>Distant 7%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6265863"/>
            <a:ext cx="57816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546099" y="2008888"/>
            <a:ext cx="4876801" cy="46844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9712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6lightgreencream">
  <a:themeElements>
    <a:clrScheme name="Presentation6lightgreencrea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6lightgreencream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resentation6lightgreencrea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6lightgreencrea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6lightgreencrea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6lightgreencrea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6lightgreencrea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6lightgreencrea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6lightgreencrea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6lightgreencrea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6lightgreencrea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6lightgreencrea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6lightgreencrea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6lightgreencrea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A23E82692F7C48994126B978230DF7" ma:contentTypeVersion="6" ma:contentTypeDescription="Create a new document." ma:contentTypeScope="" ma:versionID="867c08d2ee1c02f51caec3db2c1e50f0">
  <xsd:schema xmlns:xsd="http://www.w3.org/2001/XMLSchema" xmlns:p="http://schemas.microsoft.com/office/2006/metadata/properties" xmlns:ns1="http://schemas.microsoft.com/sharepoint/v3" xmlns:ns2="4b610a17-e1ff-4909-8e86-b72c4337a6d0" targetNamespace="http://schemas.microsoft.com/office/2006/metadata/properties" ma:root="true" ma:fieldsID="41ef5a4334437a85aafd6ea05b1a6d6c" ns1:_="" ns2:_="">
    <xsd:import namespace="http://schemas.microsoft.com/sharepoint/v3"/>
    <xsd:import namespace="4b610a17-e1ff-4909-8e86-b72c4337a6d0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2:Document" minOccurs="0"/>
                <xsd:element ref="ns2:Category" minOccurs="0"/>
                <xsd:element ref="ns2:Sort_x0020_No" minOccurs="0"/>
                <xsd:element ref="ns2:Section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7" nillable="true" ma:displayName="Scheduling Start Date" ma:internalName="PublishingStartDate">
      <xsd:simpleType>
        <xsd:restriction base="dms:Unknown"/>
      </xsd:simpleType>
    </xsd:element>
    <xsd:element name="PublishingExpirationDate" ma:index="8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4b610a17-e1ff-4909-8e86-b72c4337a6d0" elementFormDefault="qualified">
    <xsd:import namespace="http://schemas.microsoft.com/office/2006/documentManagement/types"/>
    <xsd:element name="Description0" ma:index="2" nillable="true" ma:displayName="Description" ma:internalName="Description0">
      <xsd:simpleType>
        <xsd:restriction base="dms:Note"/>
      </xsd:simpleType>
    </xsd:element>
    <xsd:element name="Document" ma:index="3" nillable="true" ma:displayName="Document" ma:format="Hyperlink" ma:internalName="Document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ategory" ma:index="4" nillable="true" ma:displayName="Category" ma:internalName="Category">
      <xsd:simpleType>
        <xsd:restriction base="dms:Text">
          <xsd:maxLength value="255"/>
        </xsd:restriction>
      </xsd:simpleType>
    </xsd:element>
    <xsd:element name="Sort_x0020_No" ma:index="5" nillable="true" ma:displayName="Sort No" ma:internalName="Sort_x0020_No">
      <xsd:simpleType>
        <xsd:restriction base="dms:Text">
          <xsd:maxLength value="255"/>
        </xsd:restriction>
      </xsd:simpleType>
    </xsd:element>
    <xsd:element name="Section" ma:index="6" nillable="true" ma:displayName="Section" ma:internalName="Section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ort_x0020_No xmlns="4b610a17-e1ff-4909-8e86-b72c4337a6d0">04</Sort_x0020_No>
    <Description0 xmlns="4b610a17-e1ff-4909-8e86-b72c4337a6d0">Used when making presentations on campus and the font is Arial. </Description0>
    <Category xmlns="4b610a17-e1ff-4909-8e86-b72c4337a6d0">Template</Category>
    <Document xmlns="4b610a17-e1ff-4909-8e86-b72c4337a6d0">
      <Url>http://cms.coh.org/brand/Documents/Powerpoint%20Blue%202%20Science.ppt</Url>
      <Description>PowerPoint Blue 2 Science Presentation</Description>
    </Document>
    <PublishingExpirationDate xmlns="http://schemas.microsoft.com/sharepoint/v3" xsi:nil="true"/>
    <PublishingStartDate xmlns="http://schemas.microsoft.com/sharepoint/v3" xsi:nil="true"/>
    <Section xmlns="4b610a17-e1ff-4909-8e86-b72c4337a6d0">Templates (Electronic)</Section>
  </documentManagement>
</p:properties>
</file>

<file path=customXml/itemProps1.xml><?xml version="1.0" encoding="utf-8"?>
<ds:datastoreItem xmlns:ds="http://schemas.openxmlformats.org/officeDocument/2006/customXml" ds:itemID="{32FB5B3A-A912-434E-8326-663A98977774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F5C3C35A-8BC1-41EF-81E2-D8289A687A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b610a17-e1ff-4909-8e86-b72c4337a6d0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1450A312-49DE-4177-BFF0-C43E5EA13C35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4b610a17-e1ff-4909-8e86-b72c4337a6d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Settings\vhoffman\Local Settings\Temp\Presentation6lightgreencream.pot</Template>
  <TotalTime>6450</TotalTime>
  <Words>2500</Words>
  <Application>Microsoft Office PowerPoint</Application>
  <PresentationFormat>On-screen Show (4:3)</PresentationFormat>
  <Paragraphs>538</Paragraphs>
  <Slides>71</Slides>
  <Notes>4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Presentation6lightgreencream</vt:lpstr>
      <vt:lpstr>Document</vt:lpstr>
      <vt:lpstr>The Role of Radiation in the Management of Gynecologic Cancers  Scott Glaser, MD</vt:lpstr>
      <vt:lpstr>DISCLOSURE</vt:lpstr>
      <vt:lpstr>Outline</vt:lpstr>
      <vt:lpstr>Endometrial Cancer</vt:lpstr>
      <vt:lpstr>Endometrial Cancer</vt:lpstr>
      <vt:lpstr>Endometrial Cancer</vt:lpstr>
      <vt:lpstr>Endometrial Cancer</vt:lpstr>
      <vt:lpstr>Endometrial Cancer</vt:lpstr>
      <vt:lpstr>Endometrial Cancer – Stage 1</vt:lpstr>
      <vt:lpstr>Endometrial Cancer – Stage 1</vt:lpstr>
      <vt:lpstr>Endometrial Cancer – Stage 1</vt:lpstr>
      <vt:lpstr>Endometrial Cancer – Stage 1</vt:lpstr>
      <vt:lpstr>Endometrial Cancer – Stage 1</vt:lpstr>
      <vt:lpstr>Endometrial Cancer</vt:lpstr>
      <vt:lpstr>Endometrial Cancer</vt:lpstr>
      <vt:lpstr>Endometrial Cancer</vt:lpstr>
      <vt:lpstr>Endometrial Cancer</vt:lpstr>
      <vt:lpstr>Endometrial Cancer</vt:lpstr>
      <vt:lpstr>Endometrial Cancer – Stage 2</vt:lpstr>
      <vt:lpstr>Endometrial Cancer – Stage 2</vt:lpstr>
      <vt:lpstr>Endometrial Cancer – Stage 3</vt:lpstr>
      <vt:lpstr>Endometrial Cancer – Stage 3</vt:lpstr>
      <vt:lpstr>Endometrial Cancer</vt:lpstr>
      <vt:lpstr>Endometrial Cancer – Stage 3</vt:lpstr>
      <vt:lpstr>Endometrial Cancer</vt:lpstr>
      <vt:lpstr>Endometrial Cancer</vt:lpstr>
      <vt:lpstr>Endometrial Cancer</vt:lpstr>
      <vt:lpstr>Endometrial Cancer</vt:lpstr>
      <vt:lpstr>Cervical Cancer</vt:lpstr>
      <vt:lpstr>Cervical Cancer</vt:lpstr>
      <vt:lpstr>Cervical Cancer</vt:lpstr>
      <vt:lpstr>Cervical Cancer</vt:lpstr>
      <vt:lpstr>Cervical Cancer – Early Stage</vt:lpstr>
      <vt:lpstr>Cervical Cancer – Early Stage</vt:lpstr>
      <vt:lpstr>Cervical Cancer – Early Stage</vt:lpstr>
      <vt:lpstr>Cervical Cancer – Higher Stage</vt:lpstr>
      <vt:lpstr>Cervical Cancer</vt:lpstr>
      <vt:lpstr>Cervical Cancer</vt:lpstr>
      <vt:lpstr>Cervical Cancer</vt:lpstr>
      <vt:lpstr>Cervical Cancer</vt:lpstr>
      <vt:lpstr>Cervical Cancer</vt:lpstr>
      <vt:lpstr>Cervical Cancer</vt:lpstr>
      <vt:lpstr>Cervical Cancer</vt:lpstr>
      <vt:lpstr>Cervical Cancer</vt:lpstr>
      <vt:lpstr>Cervical Cancer</vt:lpstr>
      <vt:lpstr>Cervical Cancer</vt:lpstr>
      <vt:lpstr>Cervical Cancer</vt:lpstr>
      <vt:lpstr>Cervical Cancer</vt:lpstr>
      <vt:lpstr>Cervical Cancer</vt:lpstr>
      <vt:lpstr>Cervical Cancer</vt:lpstr>
      <vt:lpstr>Vaginal Cancer</vt:lpstr>
      <vt:lpstr>Vaginal Cancer</vt:lpstr>
      <vt:lpstr>Vaginal Cancer</vt:lpstr>
      <vt:lpstr>Vaginal Cancer</vt:lpstr>
      <vt:lpstr>Vaginal Cancer</vt:lpstr>
      <vt:lpstr>Vaginal Cancer</vt:lpstr>
      <vt:lpstr>Vaginal Cancer</vt:lpstr>
      <vt:lpstr>Vaginal Cancer</vt:lpstr>
      <vt:lpstr>Vulvar Cancer</vt:lpstr>
      <vt:lpstr>Vulvar Cancer</vt:lpstr>
      <vt:lpstr>Vulvar Cancer - Postop</vt:lpstr>
      <vt:lpstr>Vulvar Cancer - Postop</vt:lpstr>
      <vt:lpstr>Vulvar Cancer – Post op</vt:lpstr>
      <vt:lpstr>Vulvar Cancer - Advanced</vt:lpstr>
      <vt:lpstr>Vulvar Cancer</vt:lpstr>
      <vt:lpstr>Ovarian Cancer</vt:lpstr>
      <vt:lpstr>Ovarian Cancer</vt:lpstr>
      <vt:lpstr>Ovarian Cancer</vt:lpstr>
      <vt:lpstr>Ovarian Cancer</vt:lpstr>
      <vt:lpstr>Conclusions</vt:lpstr>
      <vt:lpstr>Thank You</vt:lpstr>
    </vt:vector>
  </TitlesOfParts>
  <Company>COH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Blue 2 Science Presentation</dc:title>
  <dc:creator>vhoffman</dc:creator>
  <cp:lastModifiedBy>Glaser, Scott</cp:lastModifiedBy>
  <cp:revision>109</cp:revision>
  <cp:lastPrinted>2007-01-17T18:23:39Z</cp:lastPrinted>
  <dcterms:created xsi:type="dcterms:W3CDTF">2007-05-14T19:43:30Z</dcterms:created>
  <dcterms:modified xsi:type="dcterms:W3CDTF">2018-09-21T16:47:54Z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der">
    <vt:lpwstr>1000.00000000000</vt:lpwstr>
  </property>
  <property fmtid="{D5CDD505-2E9C-101B-9397-08002B2CF9AE}" pid="4" name="Subject">
    <vt:lpwstr/>
  </property>
  <property fmtid="{D5CDD505-2E9C-101B-9397-08002B2CF9AE}" pid="5" name="Keywords">
    <vt:lpwstr/>
  </property>
  <property fmtid="{D5CDD505-2E9C-101B-9397-08002B2CF9AE}" pid="6" name="_Author">
    <vt:lpwstr>vhoffman</vt:lpwstr>
  </property>
  <property fmtid="{D5CDD505-2E9C-101B-9397-08002B2CF9AE}" pid="7" name="_Category">
    <vt:lpwstr/>
  </property>
  <property fmtid="{D5CDD505-2E9C-101B-9397-08002B2CF9AE}" pid="8" name="Slides">
    <vt:lpwstr>2</vt:lpwstr>
  </property>
  <property fmtid="{D5CDD505-2E9C-101B-9397-08002B2CF9AE}" pid="9" name="Categories">
    <vt:lpwstr/>
  </property>
  <property fmtid="{D5CDD505-2E9C-101B-9397-08002B2CF9AE}" pid="10" name="Approval Level">
    <vt:lpwstr/>
  </property>
  <property fmtid="{D5CDD505-2E9C-101B-9397-08002B2CF9AE}" pid="11" name="_Comments">
    <vt:lpwstr/>
  </property>
  <property fmtid="{D5CDD505-2E9C-101B-9397-08002B2CF9AE}" pid="12" name="Assigned To">
    <vt:lpwstr/>
  </property>
</Properties>
</file>